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4" r:id="rId1"/>
  </p:sldMasterIdLst>
  <p:notesMasterIdLst>
    <p:notesMasterId r:id="rId36"/>
  </p:notesMasterIdLst>
  <p:sldIdLst>
    <p:sldId id="256" r:id="rId2"/>
    <p:sldId id="267" r:id="rId3"/>
    <p:sldId id="257" r:id="rId4"/>
    <p:sldId id="258" r:id="rId5"/>
    <p:sldId id="295" r:id="rId6"/>
    <p:sldId id="285" r:id="rId7"/>
    <p:sldId id="289" r:id="rId8"/>
    <p:sldId id="286" r:id="rId9"/>
    <p:sldId id="287" r:id="rId10"/>
    <p:sldId id="288" r:id="rId11"/>
    <p:sldId id="290" r:id="rId12"/>
    <p:sldId id="291" r:id="rId13"/>
    <p:sldId id="279" r:id="rId14"/>
    <p:sldId id="280" r:id="rId15"/>
    <p:sldId id="277" r:id="rId16"/>
    <p:sldId id="281" r:id="rId17"/>
    <p:sldId id="278" r:id="rId18"/>
    <p:sldId id="268" r:id="rId19"/>
    <p:sldId id="292" r:id="rId20"/>
    <p:sldId id="294" r:id="rId21"/>
    <p:sldId id="282" r:id="rId22"/>
    <p:sldId id="283" r:id="rId23"/>
    <p:sldId id="293" r:id="rId24"/>
    <p:sldId id="263" r:id="rId25"/>
    <p:sldId id="271" r:id="rId26"/>
    <p:sldId id="272" r:id="rId27"/>
    <p:sldId id="273" r:id="rId28"/>
    <p:sldId id="264" r:id="rId29"/>
    <p:sldId id="274" r:id="rId30"/>
    <p:sldId id="275" r:id="rId31"/>
    <p:sldId id="276" r:id="rId32"/>
    <p:sldId id="265" r:id="rId33"/>
    <p:sldId id="266" r:id="rId34"/>
    <p:sldId id="27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43"/>
    <p:restoredTop sz="82459"/>
  </p:normalViewPr>
  <p:slideViewPr>
    <p:cSldViewPr snapToGrid="0" snapToObjects="1">
      <p:cViewPr varScale="1">
        <p:scale>
          <a:sx n="69" d="100"/>
          <a:sy n="69" d="100"/>
        </p:scale>
        <p:origin x="216" y="9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7A3D16-E39D-4E4E-BCD1-2138EC2FE1E4}" type="datetimeFigureOut">
              <a:rPr lang="en-US" smtClean="0"/>
              <a:t>8/19/17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EA78EF-5702-BE43-B0A9-B395D7C893FC}" type="slidenum">
              <a:rPr lang="en-US" smtClean="0"/>
              <a:t>‹#›</a:t>
            </a:fld>
            <a:endParaRPr lang="en-US"/>
          </a:p>
        </p:txBody>
      </p:sp>
    </p:spTree>
    <p:extLst>
      <p:ext uri="{BB962C8B-B14F-4D97-AF65-F5344CB8AC3E}">
        <p14:creationId xmlns:p14="http://schemas.microsoft.com/office/powerpoint/2010/main" val="733275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press.princeton.edu/titles/8501.htm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michiganradio.org/post/expert-says-michigan-officials-changed-flint-lead-report-avoid-federal-action"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www.azcentral.com/story/news/politics/arizona/2016/02/29/why-more-arizona-children-sleeping-state-offices/81001948/"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streeteasy.com/building/trump-park-avenue/ph3132"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Whether you like it or not, data is the future of journalism. It’s everywhere. It’s out responsibility to understand it</a:t>
            </a:r>
            <a:r>
              <a:rPr lang="en-US" baseline="0" dirty="0" smtClean="0"/>
              <a:t>, and to understand its limits.</a:t>
            </a:r>
            <a:endParaRPr lang="en-US" dirty="0"/>
          </a:p>
        </p:txBody>
      </p:sp>
      <p:sp>
        <p:nvSpPr>
          <p:cNvPr id="4" name="Slide Number Placeholder 3"/>
          <p:cNvSpPr>
            <a:spLocks noGrp="1"/>
          </p:cNvSpPr>
          <p:nvPr>
            <p:ph type="sldNum" sz="quarter" idx="10"/>
          </p:nvPr>
        </p:nvSpPr>
        <p:spPr/>
        <p:txBody>
          <a:bodyPr/>
          <a:lstStyle/>
          <a:p>
            <a:fld id="{1FEA78EF-5702-BE43-B0A9-B395D7C893FC}" type="slidenum">
              <a:rPr lang="en-US" smtClean="0"/>
              <a:t>2</a:t>
            </a:fld>
            <a:endParaRPr lang="en-US"/>
          </a:p>
        </p:txBody>
      </p:sp>
    </p:spTree>
    <p:extLst>
      <p:ext uri="{BB962C8B-B14F-4D97-AF65-F5344CB8AC3E}">
        <p14:creationId xmlns:p14="http://schemas.microsoft.com/office/powerpoint/2010/main" val="1897271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Brian Duggan describes in detail an example from Reno!</a:t>
            </a:r>
          </a:p>
          <a:p>
            <a:endParaRPr lang="en-US" dirty="0"/>
          </a:p>
        </p:txBody>
      </p:sp>
      <p:sp>
        <p:nvSpPr>
          <p:cNvPr id="4" name="Slide Number Placeholder 3"/>
          <p:cNvSpPr>
            <a:spLocks noGrp="1"/>
          </p:cNvSpPr>
          <p:nvPr>
            <p:ph type="sldNum" sz="quarter" idx="10"/>
          </p:nvPr>
        </p:nvSpPr>
        <p:spPr/>
        <p:txBody>
          <a:bodyPr/>
          <a:lstStyle/>
          <a:p>
            <a:fld id="{1FEA78EF-5702-BE43-B0A9-B395D7C893FC}" type="slidenum">
              <a:rPr lang="en-US" smtClean="0"/>
              <a:t>11</a:t>
            </a:fld>
            <a:endParaRPr lang="en-US"/>
          </a:p>
        </p:txBody>
      </p:sp>
    </p:spTree>
    <p:extLst>
      <p:ext uri="{BB962C8B-B14F-4D97-AF65-F5344CB8AC3E}">
        <p14:creationId xmlns:p14="http://schemas.microsoft.com/office/powerpoint/2010/main" val="153118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Brian Duggan describes in detail an example from Reno!</a:t>
            </a:r>
            <a:endParaRPr lang="en-US" dirty="0"/>
          </a:p>
        </p:txBody>
      </p:sp>
      <p:sp>
        <p:nvSpPr>
          <p:cNvPr id="4" name="Slide Number Placeholder 3"/>
          <p:cNvSpPr>
            <a:spLocks noGrp="1"/>
          </p:cNvSpPr>
          <p:nvPr>
            <p:ph type="sldNum" sz="quarter" idx="10"/>
          </p:nvPr>
        </p:nvSpPr>
        <p:spPr/>
        <p:txBody>
          <a:bodyPr/>
          <a:lstStyle/>
          <a:p>
            <a:fld id="{1FEA78EF-5702-BE43-B0A9-B395D7C893FC}" type="slidenum">
              <a:rPr lang="en-US" smtClean="0"/>
              <a:t>12</a:t>
            </a:fld>
            <a:endParaRPr lang="en-US"/>
          </a:p>
        </p:txBody>
      </p:sp>
    </p:spTree>
    <p:extLst>
      <p:ext uri="{BB962C8B-B14F-4D97-AF65-F5344CB8AC3E}">
        <p14:creationId xmlns:p14="http://schemas.microsoft.com/office/powerpoint/2010/main" val="817232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-Looked at AG’s office’s data, all arrests and reported crimes in California for the last 10 years</a:t>
            </a:r>
          </a:p>
          <a:p>
            <a:r>
              <a:rPr lang="en-US" dirty="0" smtClean="0"/>
              <a:t>-Using Excel, made</a:t>
            </a:r>
            <a:r>
              <a:rPr lang="en-US" baseline="0" dirty="0" smtClean="0"/>
              <a:t> lots and lots of pivot tables, grouping the data to look at each year’s data at a county-by-county level</a:t>
            </a:r>
          </a:p>
          <a:p>
            <a:r>
              <a:rPr lang="en-US" baseline="0" dirty="0" smtClean="0"/>
              <a:t>-Isolated the data to the crimes that were directly affected by Prop 47: drugs and thefts/</a:t>
            </a:r>
            <a:r>
              <a:rPr lang="en-US" baseline="0" dirty="0" err="1" smtClean="0"/>
              <a:t>burgalries</a:t>
            </a:r>
            <a:endParaRPr lang="en-US" baseline="0" dirty="0" smtClean="0"/>
          </a:p>
          <a:p>
            <a:r>
              <a:rPr lang="en-US" baseline="0" dirty="0" smtClean="0"/>
              <a:t>-Calculated the statistical variation in the data before Prop 47 to properly compare it to the year of data after Prop 47 (consulted with criminologists and PPIC)</a:t>
            </a:r>
          </a:p>
          <a:p>
            <a:r>
              <a:rPr lang="en-US" baseline="0" dirty="0" smtClean="0"/>
              <a:t>-Statistically, yes, drug arrests are WAY down for every kind of drug. Prop 47 just reclassified these drug crimes from felonies to misdemeanors, so that alone wouldn’t change the number of arrests. Through interviews we found that cops didn’t care enough to keep arresting people when they’d be back out on the streets again in a matter of days.</a:t>
            </a:r>
          </a:p>
        </p:txBody>
      </p:sp>
      <p:sp>
        <p:nvSpPr>
          <p:cNvPr id="4" name="Slide Number Placeholder 3"/>
          <p:cNvSpPr>
            <a:spLocks noGrp="1"/>
          </p:cNvSpPr>
          <p:nvPr>
            <p:ph type="sldNum" sz="quarter" idx="10"/>
          </p:nvPr>
        </p:nvSpPr>
        <p:spPr/>
        <p:txBody>
          <a:bodyPr/>
          <a:lstStyle/>
          <a:p>
            <a:fld id="{1FEA78EF-5702-BE43-B0A9-B395D7C893FC}" type="slidenum">
              <a:rPr lang="en-US" smtClean="0"/>
              <a:t>13</a:t>
            </a:fld>
            <a:endParaRPr lang="en-US"/>
          </a:p>
        </p:txBody>
      </p:sp>
    </p:spTree>
    <p:extLst>
      <p:ext uri="{BB962C8B-B14F-4D97-AF65-F5344CB8AC3E}">
        <p14:creationId xmlns:p14="http://schemas.microsoft.com/office/powerpoint/2010/main" val="1149099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-Statistically, no, despite what cops say, we have no clear evidence to show that theft/burglary actually went up after Prop 47. There was a slight increase but it’s within the normal variation of crime. Meanwhile, cops are saying that property crime in SKYROCKETING.</a:t>
            </a:r>
            <a:endParaRPr lang="en-US" dirty="0" smtClean="0"/>
          </a:p>
        </p:txBody>
      </p:sp>
      <p:sp>
        <p:nvSpPr>
          <p:cNvPr id="4" name="Slide Number Placeholder 3"/>
          <p:cNvSpPr>
            <a:spLocks noGrp="1"/>
          </p:cNvSpPr>
          <p:nvPr>
            <p:ph type="sldNum" sz="quarter" idx="10"/>
          </p:nvPr>
        </p:nvSpPr>
        <p:spPr/>
        <p:txBody>
          <a:bodyPr/>
          <a:lstStyle/>
          <a:p>
            <a:fld id="{1FEA78EF-5702-BE43-B0A9-B395D7C893FC}" type="slidenum">
              <a:rPr lang="en-US" smtClean="0"/>
              <a:t>14</a:t>
            </a:fld>
            <a:endParaRPr lang="en-US"/>
          </a:p>
        </p:txBody>
      </p:sp>
    </p:spTree>
    <p:extLst>
      <p:ext uri="{BB962C8B-B14F-4D97-AF65-F5344CB8AC3E}">
        <p14:creationId xmlns:p14="http://schemas.microsoft.com/office/powerpoint/2010/main" val="1635514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estimate ever of this big number of total felonies erased</a:t>
            </a:r>
            <a:r>
              <a:rPr lang="en-US" baseline="0" dirty="0" smtClean="0"/>
              <a:t> under Prop 47 – before all we had was the number of people let out of jail early. This includes retroactive felonies being erased too.</a:t>
            </a:r>
          </a:p>
          <a:p>
            <a:r>
              <a:rPr lang="en-US" baseline="0" dirty="0" smtClean="0"/>
              <a:t>-We filed records requests with nearly every California county for Prop 47 records. </a:t>
            </a:r>
            <a:r>
              <a:rPr lang="en-US" sz="1200" b="0" i="0" kern="1200" dirty="0" smtClean="0">
                <a:solidFill>
                  <a:schemeClr val="tx1"/>
                </a:solidFill>
                <a:effectLst/>
                <a:latin typeface="+mn-lt"/>
                <a:ea typeface="+mn-ea"/>
                <a:cs typeface="+mn-cs"/>
              </a:rPr>
              <a:t>21 counties provided reliable data on how many Prop 47 petitions had been filed and granted since the law took effect. More than 70 percent of the state population lives in the responsive counties.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-We calculated an average passage rate for Prop 47 petitions – about 71 percent. A separate total kept by the Judicial Council of California</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counted all petitions filed for budgetary reasons but had no idea how many of those petitions were approved. The council had tallied 279,235 petitions as of September. If 71 percent of those were approved, then an estimated 198,256 felony convictions were reduced statewide.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-We consulted with an</a:t>
            </a:r>
            <a:r>
              <a:rPr lang="en-US" sz="1200" b="0" i="0" kern="1200" baseline="0" dirty="0" smtClean="0">
                <a:solidFill>
                  <a:schemeClr val="tx1"/>
                </a:solidFill>
                <a:effectLst/>
                <a:latin typeface="+mn-lt"/>
                <a:ea typeface="+mn-ea"/>
                <a:cs typeface="+mn-cs"/>
              </a:rPr>
              <a:t> expert criminologist who said this method was usable, as long as we were clear about its limitations.</a:t>
            </a:r>
          </a:p>
          <a:p>
            <a:r>
              <a:rPr lang="en-US" sz="1200" b="0" i="0" kern="1200" baseline="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However, we wanted an</a:t>
            </a:r>
            <a:r>
              <a:rPr lang="en-US" sz="1200" b="0" i="0" kern="1200" baseline="0" dirty="0" smtClean="0">
                <a:solidFill>
                  <a:schemeClr val="tx1"/>
                </a:solidFill>
                <a:effectLst/>
                <a:latin typeface="+mn-lt"/>
                <a:ea typeface="+mn-ea"/>
                <a:cs typeface="+mn-cs"/>
              </a:rPr>
              <a:t> estimate for the number of people affected by Prop 47. I</a:t>
            </a:r>
            <a:r>
              <a:rPr lang="en-US" sz="1200" b="0" i="0" kern="1200" dirty="0" smtClean="0">
                <a:solidFill>
                  <a:schemeClr val="tx1"/>
                </a:solidFill>
                <a:effectLst/>
                <a:latin typeface="+mn-lt"/>
                <a:ea typeface="+mn-ea"/>
                <a:cs typeface="+mn-cs"/>
              </a:rPr>
              <a:t>t was still unclear if repeat offenders who filed multiple petitions amounted to a large portion of the statewide total. To measure, journalists reviewed handwritten judge’s notes of more than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13,000 Prop 47 cases from Riverside County, which revealed that most defendants only filed one petition for a single felony. If the rest of California follows the same patterns of Riverside, the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198,000 convictions erased across the state represent about 155,000 people.</a:t>
            </a:r>
          </a:p>
          <a:p>
            <a:endParaRPr lang="en-US" dirty="0"/>
          </a:p>
        </p:txBody>
      </p:sp>
      <p:sp>
        <p:nvSpPr>
          <p:cNvPr id="4" name="Slide Number Placeholder 3"/>
          <p:cNvSpPr>
            <a:spLocks noGrp="1"/>
          </p:cNvSpPr>
          <p:nvPr>
            <p:ph type="sldNum" sz="quarter" idx="10"/>
          </p:nvPr>
        </p:nvSpPr>
        <p:spPr/>
        <p:txBody>
          <a:bodyPr/>
          <a:lstStyle/>
          <a:p>
            <a:fld id="{1FEA78EF-5702-BE43-B0A9-B395D7C893FC}" type="slidenum">
              <a:rPr lang="en-US" smtClean="0"/>
              <a:t>15</a:t>
            </a:fld>
            <a:endParaRPr lang="en-US"/>
          </a:p>
        </p:txBody>
      </p:sp>
    </p:spTree>
    <p:extLst>
      <p:ext uri="{BB962C8B-B14F-4D97-AF65-F5344CB8AC3E}">
        <p14:creationId xmlns:p14="http://schemas.microsoft.com/office/powerpoint/2010/main" val="1135861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big story actually</a:t>
            </a:r>
            <a:r>
              <a:rPr lang="en-US" baseline="0" dirty="0" smtClean="0"/>
              <a:t> had very little to do with the numbers</a:t>
            </a:r>
            <a:endParaRPr lang="en-US" dirty="0"/>
          </a:p>
        </p:txBody>
      </p:sp>
      <p:sp>
        <p:nvSpPr>
          <p:cNvPr id="4" name="Slide Number Placeholder 3"/>
          <p:cNvSpPr>
            <a:spLocks noGrp="1"/>
          </p:cNvSpPr>
          <p:nvPr>
            <p:ph type="sldNum" sz="quarter" idx="10"/>
          </p:nvPr>
        </p:nvSpPr>
        <p:spPr/>
        <p:txBody>
          <a:bodyPr/>
          <a:lstStyle/>
          <a:p>
            <a:fld id="{1FEA78EF-5702-BE43-B0A9-B395D7C893FC}" type="slidenum">
              <a:rPr lang="en-US" smtClean="0"/>
              <a:t>17</a:t>
            </a:fld>
            <a:endParaRPr lang="en-US"/>
          </a:p>
        </p:txBody>
      </p:sp>
    </p:spTree>
    <p:extLst>
      <p:ext uri="{BB962C8B-B14F-4D97-AF65-F5344CB8AC3E}">
        <p14:creationId xmlns:p14="http://schemas.microsoft.com/office/powerpoint/2010/main" val="800096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chart, reproduced below breaks down the distribution of drinkers into deciles, and ends with the startling conclusion that 24 million American adults—10 percent of the adult population over 18—consume a staggering 74 drinks a week.</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source for this figure is “</a:t>
            </a:r>
            <a:r>
              <a:rPr lang="en-US" sz="1200" b="0" i="0" u="none" strike="noStrike" kern="1200" dirty="0" smtClean="0">
                <a:solidFill>
                  <a:schemeClr val="tx1"/>
                </a:solidFill>
                <a:effectLst/>
                <a:latin typeface="+mn-lt"/>
                <a:ea typeface="+mn-ea"/>
                <a:cs typeface="+mn-cs"/>
                <a:hlinkClick r:id="rId3"/>
              </a:rPr>
              <a:t>Paying the Tab</a:t>
            </a:r>
            <a:r>
              <a:rPr lang="en-US" sz="1200" b="0" i="0" kern="1200" dirty="0" smtClean="0">
                <a:solidFill>
                  <a:schemeClr val="tx1"/>
                </a:solidFill>
                <a:effectLst/>
                <a:latin typeface="+mn-lt"/>
                <a:ea typeface="+mn-ea"/>
                <a:cs typeface="+mn-cs"/>
              </a:rPr>
              <a:t>,” by Phillip J. Cook, which was published in 2007. If we look at the section where he arrives at this calculation, and go to the footnote, we find that he used data from 2001-2002 from NESARC, the National Institute on Alcohol Abuse and Alcoholism, which had a representative sample of 43,093 adults over the age of 18. But following this footnote, we find that Cook corrected these data for under-reporting by multiplying the number of drinks each respondent claimed they had drunk by 1.97 in order to comport with the previous year’s sales data for alcohol in the US. Why? It turns out that alcohol sales in the US in 2000 were double what NESARC’s respondents—a nationally representative sample, remember—claimed to have drunk.</a:t>
            </a:r>
            <a:endParaRPr lang="en-US" dirty="0"/>
          </a:p>
        </p:txBody>
      </p:sp>
      <p:sp>
        <p:nvSpPr>
          <p:cNvPr id="4" name="Slide Number Placeholder 3"/>
          <p:cNvSpPr>
            <a:spLocks noGrp="1"/>
          </p:cNvSpPr>
          <p:nvPr>
            <p:ph type="sldNum" sz="quarter" idx="10"/>
          </p:nvPr>
        </p:nvSpPr>
        <p:spPr/>
        <p:txBody>
          <a:bodyPr/>
          <a:lstStyle/>
          <a:p>
            <a:fld id="{1FEA78EF-5702-BE43-B0A9-B395D7C893FC}" type="slidenum">
              <a:rPr lang="en-US" smtClean="0"/>
              <a:t>18</a:t>
            </a:fld>
            <a:endParaRPr lang="en-US"/>
          </a:p>
        </p:txBody>
      </p:sp>
    </p:spTree>
    <p:extLst>
      <p:ext uri="{BB962C8B-B14F-4D97-AF65-F5344CB8AC3E}">
        <p14:creationId xmlns:p14="http://schemas.microsoft.com/office/powerpoint/2010/main" val="637463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www.buzzfeed.com</a:t>
            </a:r>
            <a:r>
              <a:rPr lang="en-US" dirty="0" smtClean="0"/>
              <a:t>/</a:t>
            </a:r>
            <a:r>
              <a:rPr lang="en-US" dirty="0" err="1" smtClean="0"/>
              <a:t>ryanhatesthis</a:t>
            </a:r>
            <a:r>
              <a:rPr lang="en-US" dirty="0" smtClean="0"/>
              <a:t>/</a:t>
            </a:r>
            <a:r>
              <a:rPr lang="en-US" dirty="0" err="1" smtClean="0"/>
              <a:t>who-watches-more-porn-republicans-or-democrats?utm_term</a:t>
            </a:r>
            <a:r>
              <a:rPr lang="en-US" dirty="0" smtClean="0"/>
              <a:t>=.pxlbKV3lx#.mlRP947VX</a:t>
            </a:r>
          </a:p>
          <a:p>
            <a:endParaRPr lang="en-US" dirty="0" smtClean="0"/>
          </a:p>
          <a:p>
            <a:pPr lvl="1"/>
            <a:r>
              <a:rPr lang="en-US" sz="1200" kern="1200" dirty="0" smtClean="0">
                <a:solidFill>
                  <a:schemeClr val="tx1"/>
                </a:solidFill>
                <a:effectLst/>
                <a:latin typeface="+mn-lt"/>
                <a:ea typeface="+mn-ea"/>
                <a:cs typeface="+mn-cs"/>
              </a:rPr>
              <a:t>Coded states red/blue depending on 2012 presidential vote (even though presidential politics are different from state politics)</a:t>
            </a:r>
          </a:p>
          <a:p>
            <a:pPr lvl="1"/>
            <a:r>
              <a:rPr lang="en-US" sz="1200" kern="1200" dirty="0" smtClean="0">
                <a:solidFill>
                  <a:schemeClr val="tx1"/>
                </a:solidFill>
                <a:effectLst/>
                <a:latin typeface="+mn-lt"/>
                <a:ea typeface="+mn-ea"/>
                <a:cs typeface="+mn-cs"/>
              </a:rPr>
              <a:t>Coded IP addresses of visiting computers with likely originating state and divided total page views by population (though people can change where they show up)</a:t>
            </a:r>
          </a:p>
          <a:p>
            <a:pPr lvl="1"/>
            <a:r>
              <a:rPr lang="en-US" sz="1200" kern="1200" dirty="0" smtClean="0">
                <a:solidFill>
                  <a:schemeClr val="tx1"/>
                </a:solidFill>
                <a:effectLst/>
                <a:latin typeface="+mn-lt"/>
                <a:ea typeface="+mn-ea"/>
                <a:cs typeface="+mn-cs"/>
              </a:rPr>
              <a:t>Found that Republican Kansas leads the U.S. (Placement of location in middle of U.S. when no state match found, which is Kansas!)</a:t>
            </a:r>
          </a:p>
          <a:p>
            <a:pPr lvl="1"/>
            <a:r>
              <a:rPr lang="en-US" sz="1200" kern="1200" dirty="0" smtClean="0">
                <a:solidFill>
                  <a:schemeClr val="tx1"/>
                </a:solidFill>
                <a:effectLst/>
                <a:latin typeface="+mn-lt"/>
                <a:ea typeface="+mn-ea"/>
                <a:cs typeface="+mn-cs"/>
              </a:rPr>
              <a:t>Major problem: you can’t tell whether Democrats and Republicans themselves unless you poll them (we only know about states in this case; very binary)</a:t>
            </a:r>
          </a:p>
          <a:p>
            <a:pPr lvl="1"/>
            <a:r>
              <a:rPr lang="en-US" sz="1200" kern="1200" dirty="0" err="1" smtClean="0">
                <a:solidFill>
                  <a:schemeClr val="tx1"/>
                </a:solidFill>
                <a:effectLst/>
                <a:latin typeface="+mn-lt"/>
                <a:ea typeface="+mn-ea"/>
                <a:cs typeface="+mn-cs"/>
              </a:rPr>
              <a:t>Pornhub</a:t>
            </a:r>
            <a:r>
              <a:rPr lang="en-US" sz="1200" kern="1200" dirty="0" smtClean="0">
                <a:solidFill>
                  <a:schemeClr val="tx1"/>
                </a:solidFill>
                <a:effectLst/>
                <a:latin typeface="+mn-lt"/>
                <a:ea typeface="+mn-ea"/>
                <a:cs typeface="+mn-cs"/>
              </a:rPr>
              <a:t> doesn’t represent all sources!</a:t>
            </a:r>
          </a:p>
          <a:p>
            <a:pPr lvl="1"/>
            <a:r>
              <a:rPr lang="en-US" sz="1200" b="1" kern="1200" dirty="0" smtClean="0">
                <a:solidFill>
                  <a:schemeClr val="tx1"/>
                </a:solidFill>
                <a:effectLst/>
                <a:latin typeface="+mn-lt"/>
                <a:ea typeface="+mn-ea"/>
                <a:cs typeface="+mn-cs"/>
              </a:rPr>
              <a:t>No discussion of other alternative explanations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FEA78EF-5702-BE43-B0A9-B395D7C893FC}" type="slidenum">
              <a:rPr lang="en-US" smtClean="0"/>
              <a:t>19</a:t>
            </a:fld>
            <a:endParaRPr lang="en-US"/>
          </a:p>
        </p:txBody>
      </p:sp>
    </p:spTree>
    <p:extLst>
      <p:ext uri="{BB962C8B-B14F-4D97-AF65-F5344CB8AC3E}">
        <p14:creationId xmlns:p14="http://schemas.microsoft.com/office/powerpoint/2010/main" val="669954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Associated Press reported this whole</a:t>
            </a:r>
            <a:r>
              <a:rPr lang="en-US" baseline="0" dirty="0" smtClean="0"/>
              <a:t> story with average salaries, when they should be looking at medians. Same thing with median home prices. More accurate because large numbers at the very top skew the data.</a:t>
            </a:r>
            <a:endParaRPr lang="en-US" dirty="0"/>
          </a:p>
        </p:txBody>
      </p:sp>
      <p:sp>
        <p:nvSpPr>
          <p:cNvPr id="4" name="Slide Number Placeholder 3"/>
          <p:cNvSpPr>
            <a:spLocks noGrp="1"/>
          </p:cNvSpPr>
          <p:nvPr>
            <p:ph type="sldNum" sz="quarter" idx="10"/>
          </p:nvPr>
        </p:nvSpPr>
        <p:spPr/>
        <p:txBody>
          <a:bodyPr/>
          <a:lstStyle/>
          <a:p>
            <a:fld id="{1FEA78EF-5702-BE43-B0A9-B395D7C893FC}" type="slidenum">
              <a:rPr lang="en-US" smtClean="0"/>
              <a:t>20</a:t>
            </a:fld>
            <a:endParaRPr lang="en-US"/>
          </a:p>
        </p:txBody>
      </p:sp>
    </p:spTree>
    <p:extLst>
      <p:ext uri="{BB962C8B-B14F-4D97-AF65-F5344CB8AC3E}">
        <p14:creationId xmlns:p14="http://schemas.microsoft.com/office/powerpoint/2010/main" val="1269677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Quick tips from the </a:t>
            </a:r>
            <a:r>
              <a:rPr lang="en-US" dirty="0" err="1" smtClean="0"/>
              <a:t>american</a:t>
            </a:r>
            <a:r>
              <a:rPr lang="en-US" dirty="0" smtClean="0"/>
              <a:t> press institute</a:t>
            </a:r>
            <a:endParaRPr lang="en-US" dirty="0"/>
          </a:p>
        </p:txBody>
      </p:sp>
      <p:sp>
        <p:nvSpPr>
          <p:cNvPr id="4" name="Slide Number Placeholder 3"/>
          <p:cNvSpPr>
            <a:spLocks noGrp="1"/>
          </p:cNvSpPr>
          <p:nvPr>
            <p:ph type="sldNum" sz="quarter" idx="10"/>
          </p:nvPr>
        </p:nvSpPr>
        <p:spPr/>
        <p:txBody>
          <a:bodyPr/>
          <a:lstStyle/>
          <a:p>
            <a:fld id="{1FEA78EF-5702-BE43-B0A9-B395D7C893FC}" type="slidenum">
              <a:rPr lang="en-US" smtClean="0"/>
              <a:t>22</a:t>
            </a:fld>
            <a:endParaRPr lang="en-US"/>
          </a:p>
        </p:txBody>
      </p:sp>
    </p:spTree>
    <p:extLst>
      <p:ext uri="{BB962C8B-B14F-4D97-AF65-F5344CB8AC3E}">
        <p14:creationId xmlns:p14="http://schemas.microsoft.com/office/powerpoint/2010/main" val="1186521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EA78EF-5702-BE43-B0A9-B395D7C893FC}" type="slidenum">
              <a:rPr lang="en-US" smtClean="0"/>
              <a:t>3</a:t>
            </a:fld>
            <a:endParaRPr lang="en-US"/>
          </a:p>
        </p:txBody>
      </p:sp>
    </p:spTree>
    <p:extLst>
      <p:ext uri="{BB962C8B-B14F-4D97-AF65-F5344CB8AC3E}">
        <p14:creationId xmlns:p14="http://schemas.microsoft.com/office/powerpoint/2010/main" val="16025335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FiveThirtyEight story:</a:t>
            </a:r>
          </a:p>
          <a:p>
            <a:endParaRPr lang="en-US" dirty="0" smtClean="0"/>
          </a:p>
          <a:p>
            <a:pPr fontAlgn="base"/>
            <a:r>
              <a:rPr lang="en-US" sz="1200" b="0" i="0" kern="1200" dirty="0" smtClean="0">
                <a:solidFill>
                  <a:schemeClr val="tx1"/>
                </a:solidFill>
                <a:effectLst/>
                <a:latin typeface="+mn-lt"/>
                <a:ea typeface="+mn-ea"/>
                <a:cs typeface="+mn-cs"/>
              </a:rPr>
              <a:t>They took few samples and took them from the wrong places, using a protocol known to miss important sources of lead, which some say didn’t comply with a 25-year-old law meant to prevent lead exposure in residential water.</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They </a:t>
            </a:r>
            <a:r>
              <a:rPr lang="en-US" sz="1200" b="0" i="0" u="none" strike="noStrike" kern="1200" dirty="0" smtClean="0">
                <a:solidFill>
                  <a:schemeClr val="tx1"/>
                </a:solidFill>
                <a:effectLst/>
                <a:latin typeface="+mn-lt"/>
                <a:ea typeface="+mn-ea"/>
                <a:cs typeface="+mn-cs"/>
                <a:hlinkClick r:id="rId3"/>
              </a:rPr>
              <a:t>threw out two samples</a:t>
            </a:r>
            <a:r>
              <a:rPr lang="en-US" sz="1200" b="0" i="0" kern="1200" dirty="0" smtClean="0">
                <a:solidFill>
                  <a:schemeClr val="tx1"/>
                </a:solidFill>
                <a:effectLst/>
                <a:latin typeface="+mn-lt"/>
                <a:ea typeface="+mn-ea"/>
                <a:cs typeface="+mn-cs"/>
              </a:rPr>
              <a:t> whose inclusion would have put more than 10 percent of the tests above what’s known as the “actionable level” of lead, 15 parts per billion. Had the DEQ not done so, the city would have been required to warn residents that there was a problem with lead in the water back in the summer of 2015, or possibly earlier.</a:t>
            </a:r>
          </a:p>
          <a:p>
            <a:endParaRPr lang="en-US" dirty="0"/>
          </a:p>
        </p:txBody>
      </p:sp>
      <p:sp>
        <p:nvSpPr>
          <p:cNvPr id="4" name="Slide Number Placeholder 3"/>
          <p:cNvSpPr>
            <a:spLocks noGrp="1"/>
          </p:cNvSpPr>
          <p:nvPr>
            <p:ph type="sldNum" sz="quarter" idx="10"/>
          </p:nvPr>
        </p:nvSpPr>
        <p:spPr/>
        <p:txBody>
          <a:bodyPr/>
          <a:lstStyle/>
          <a:p>
            <a:fld id="{1FEA78EF-5702-BE43-B0A9-B395D7C893FC}" type="slidenum">
              <a:rPr lang="en-US" smtClean="0"/>
              <a:t>23</a:t>
            </a:fld>
            <a:endParaRPr lang="en-US"/>
          </a:p>
        </p:txBody>
      </p:sp>
    </p:spTree>
    <p:extLst>
      <p:ext uri="{BB962C8B-B14F-4D97-AF65-F5344CB8AC3E}">
        <p14:creationId xmlns:p14="http://schemas.microsoft.com/office/powerpoint/2010/main" val="1216804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do great work to clean data in Excel.</a:t>
            </a:r>
            <a:r>
              <a:rPr lang="en-US" baseline="0" dirty="0" smtClean="0"/>
              <a:t> Also, t</a:t>
            </a:r>
            <a:r>
              <a:rPr lang="en-US" dirty="0" smtClean="0"/>
              <a:t>he power of the pivot</a:t>
            </a:r>
            <a:r>
              <a:rPr lang="en-US" baseline="0" dirty="0" smtClean="0"/>
              <a:t> table.</a:t>
            </a:r>
            <a:endParaRPr lang="en-US" dirty="0"/>
          </a:p>
        </p:txBody>
      </p:sp>
      <p:sp>
        <p:nvSpPr>
          <p:cNvPr id="4" name="Slide Number Placeholder 3"/>
          <p:cNvSpPr>
            <a:spLocks noGrp="1"/>
          </p:cNvSpPr>
          <p:nvPr>
            <p:ph type="sldNum" sz="quarter" idx="10"/>
          </p:nvPr>
        </p:nvSpPr>
        <p:spPr/>
        <p:txBody>
          <a:bodyPr/>
          <a:lstStyle/>
          <a:p>
            <a:fld id="{1FEA78EF-5702-BE43-B0A9-B395D7C893FC}" type="slidenum">
              <a:rPr lang="en-US" smtClean="0"/>
              <a:t>25</a:t>
            </a:fld>
            <a:endParaRPr lang="en-US"/>
          </a:p>
        </p:txBody>
      </p:sp>
    </p:spTree>
    <p:extLst>
      <p:ext uri="{BB962C8B-B14F-4D97-AF65-F5344CB8AC3E}">
        <p14:creationId xmlns:p14="http://schemas.microsoft.com/office/powerpoint/2010/main" val="1302759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“Data Journalism Accelerator Program”</a:t>
            </a:r>
            <a:r>
              <a:rPr lang="en-US" sz="1200" kern="1200" dirty="0" smtClean="0">
                <a:solidFill>
                  <a:schemeClr val="tx1"/>
                </a:solidFill>
                <a:effectLst/>
                <a:latin typeface="+mn-lt"/>
                <a:ea typeface="+mn-ea"/>
                <a:cs typeface="+mn-cs"/>
              </a:rPr>
              <a:t> to help journalists with their work; free for journalists</a:t>
            </a:r>
          </a:p>
          <a:p>
            <a:endParaRPr lang="en-US" dirty="0"/>
          </a:p>
        </p:txBody>
      </p:sp>
      <p:sp>
        <p:nvSpPr>
          <p:cNvPr id="4" name="Slide Number Placeholder 3"/>
          <p:cNvSpPr>
            <a:spLocks noGrp="1"/>
          </p:cNvSpPr>
          <p:nvPr>
            <p:ph type="sldNum" sz="quarter" idx="10"/>
          </p:nvPr>
        </p:nvSpPr>
        <p:spPr/>
        <p:txBody>
          <a:bodyPr/>
          <a:lstStyle/>
          <a:p>
            <a:fld id="{1FEA78EF-5702-BE43-B0A9-B395D7C893FC}" type="slidenum">
              <a:rPr lang="en-US" smtClean="0"/>
              <a:t>33</a:t>
            </a:fld>
            <a:endParaRPr lang="en-US"/>
          </a:p>
        </p:txBody>
      </p:sp>
    </p:spTree>
    <p:extLst>
      <p:ext uri="{BB962C8B-B14F-4D97-AF65-F5344CB8AC3E}">
        <p14:creationId xmlns:p14="http://schemas.microsoft.com/office/powerpoint/2010/main" val="833930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Panama Papers used Neo4j</a:t>
            </a:r>
            <a:endParaRPr lang="en-US" dirty="0"/>
          </a:p>
        </p:txBody>
      </p:sp>
      <p:sp>
        <p:nvSpPr>
          <p:cNvPr id="4" name="Slide Number Placeholder 3"/>
          <p:cNvSpPr>
            <a:spLocks noGrp="1"/>
          </p:cNvSpPr>
          <p:nvPr>
            <p:ph type="sldNum" sz="quarter" idx="10"/>
          </p:nvPr>
        </p:nvSpPr>
        <p:spPr/>
        <p:txBody>
          <a:bodyPr/>
          <a:lstStyle/>
          <a:p>
            <a:fld id="{1FEA78EF-5702-BE43-B0A9-B395D7C893FC}" type="slidenum">
              <a:rPr lang="en-US" smtClean="0"/>
              <a:t>34</a:t>
            </a:fld>
            <a:endParaRPr lang="en-US"/>
          </a:p>
        </p:txBody>
      </p:sp>
    </p:spTree>
    <p:extLst>
      <p:ext uri="{BB962C8B-B14F-4D97-AF65-F5344CB8AC3E}">
        <p14:creationId xmlns:p14="http://schemas.microsoft.com/office/powerpoint/2010/main" val="528463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Why data journalism?</a:t>
            </a:r>
          </a:p>
          <a:p>
            <a:pPr lvl="0"/>
            <a:r>
              <a:rPr lang="en-US" sz="1200" kern="1200" dirty="0" smtClean="0">
                <a:solidFill>
                  <a:schemeClr val="tx1"/>
                </a:solidFill>
                <a:effectLst/>
                <a:latin typeface="+mn-lt"/>
                <a:ea typeface="+mn-ea"/>
                <a:cs typeface="+mn-cs"/>
              </a:rPr>
              <a:t>Uncover basic information (simple lookups)</a:t>
            </a:r>
          </a:p>
          <a:p>
            <a:pPr lvl="0"/>
            <a:r>
              <a:rPr lang="en-US" sz="1200" kern="1200" dirty="0" smtClean="0">
                <a:solidFill>
                  <a:schemeClr val="tx1"/>
                </a:solidFill>
                <a:effectLst/>
                <a:latin typeface="+mn-lt"/>
                <a:ea typeface="+mn-ea"/>
                <a:cs typeface="+mn-cs"/>
              </a:rPr>
              <a:t>Test government procedures, regulations and officials’ promises</a:t>
            </a:r>
          </a:p>
          <a:p>
            <a:pPr lvl="1"/>
            <a:r>
              <a:rPr lang="en-US" sz="1200" kern="1200" dirty="0" smtClean="0">
                <a:solidFill>
                  <a:schemeClr val="tx1"/>
                </a:solidFill>
                <a:effectLst/>
                <a:latin typeface="+mn-lt"/>
                <a:ea typeface="+mn-ea"/>
                <a:cs typeface="+mn-cs"/>
              </a:rPr>
              <a:t>Get their numbers and check if what they’re doing is what they say they’re doing</a:t>
            </a:r>
          </a:p>
          <a:p>
            <a:pPr lvl="0"/>
            <a:r>
              <a:rPr lang="en-US" sz="1200" kern="1200" dirty="0" smtClean="0">
                <a:solidFill>
                  <a:schemeClr val="tx1"/>
                </a:solidFill>
                <a:effectLst/>
                <a:latin typeface="+mn-lt"/>
                <a:ea typeface="+mn-ea"/>
                <a:cs typeface="+mn-cs"/>
              </a:rPr>
              <a:t>Enterprise reporting: do stories that no one else is doing</a:t>
            </a:r>
          </a:p>
          <a:p>
            <a:pPr lvl="0"/>
            <a:r>
              <a:rPr lang="en-US" sz="1200" kern="1200" dirty="0" smtClean="0">
                <a:solidFill>
                  <a:schemeClr val="tx1"/>
                </a:solidFill>
                <a:effectLst/>
                <a:latin typeface="+mn-lt"/>
                <a:ea typeface="+mn-ea"/>
                <a:cs typeface="+mn-cs"/>
              </a:rPr>
              <a:t>New ways to tell stories via visuals and more</a:t>
            </a:r>
          </a:p>
          <a:p>
            <a:pPr lvl="0"/>
            <a:r>
              <a:rPr lang="en-US" sz="1200" i="1" kern="1200" dirty="0" smtClean="0">
                <a:solidFill>
                  <a:schemeClr val="tx1"/>
                </a:solidFill>
                <a:effectLst/>
                <a:latin typeface="+mn-lt"/>
                <a:ea typeface="+mn-ea"/>
                <a:cs typeface="+mn-cs"/>
              </a:rPr>
              <a:t>Being able to use a program isn’t the same as being able to use a program for journalism</a:t>
            </a:r>
            <a:endParaRPr lang="en-US" sz="1200" kern="1200" dirty="0" smtClean="0">
              <a:solidFill>
                <a:schemeClr val="tx1"/>
              </a:solidFill>
              <a:effectLst/>
              <a:latin typeface="+mn-lt"/>
              <a:ea typeface="+mn-ea"/>
              <a:cs typeface="+mn-cs"/>
            </a:endParaRPr>
          </a:p>
          <a:p>
            <a:endParaRPr lang="en-US" dirty="0" smtClean="0"/>
          </a:p>
          <a:p>
            <a:endParaRPr lang="en-US" dirty="0" smtClean="0"/>
          </a:p>
          <a:p>
            <a:r>
              <a:rPr lang="en-US" sz="1200" kern="1200" dirty="0" smtClean="0">
                <a:solidFill>
                  <a:schemeClr val="tx1"/>
                </a:solidFill>
                <a:effectLst/>
                <a:latin typeface="+mn-lt"/>
                <a:ea typeface="+mn-ea"/>
                <a:cs typeface="+mn-cs"/>
              </a:rPr>
              <a:t>Attribution vs. Verification</a:t>
            </a:r>
          </a:p>
          <a:p>
            <a:pPr lvl="0"/>
            <a:r>
              <a:rPr lang="en-US" sz="1200" kern="1200" dirty="0" smtClean="0">
                <a:solidFill>
                  <a:schemeClr val="tx1"/>
                </a:solidFill>
                <a:effectLst/>
                <a:latin typeface="+mn-lt"/>
                <a:ea typeface="+mn-ea"/>
                <a:cs typeface="+mn-cs"/>
              </a:rPr>
              <a:t>Most news is attribution journalism (call, they told us something, we quoted them)</a:t>
            </a:r>
          </a:p>
          <a:p>
            <a:pPr lvl="0"/>
            <a:r>
              <a:rPr lang="en-US" sz="1200" kern="1200" dirty="0" smtClean="0">
                <a:solidFill>
                  <a:schemeClr val="tx1"/>
                </a:solidFill>
                <a:effectLst/>
                <a:latin typeface="+mn-lt"/>
                <a:ea typeface="+mn-ea"/>
                <a:cs typeface="+mn-cs"/>
              </a:rPr>
              <a:t>Data lets you move to verification (make people prove for us what they say)</a:t>
            </a:r>
          </a:p>
          <a:p>
            <a:pPr lvl="1"/>
            <a:r>
              <a:rPr lang="en-US" sz="1200" kern="1200" dirty="0" smtClean="0">
                <a:solidFill>
                  <a:schemeClr val="tx1"/>
                </a:solidFill>
                <a:effectLst/>
                <a:latin typeface="+mn-lt"/>
                <a:ea typeface="+mn-ea"/>
                <a:cs typeface="+mn-cs"/>
              </a:rPr>
              <a:t>Documents are good for that too</a:t>
            </a:r>
          </a:p>
          <a:p>
            <a:pPr lvl="1"/>
            <a:r>
              <a:rPr lang="en-US" sz="1200" kern="1200" dirty="0" smtClean="0">
                <a:solidFill>
                  <a:schemeClr val="tx1"/>
                </a:solidFill>
                <a:effectLst/>
                <a:latin typeface="+mn-lt"/>
                <a:ea typeface="+mn-ea"/>
                <a:cs typeface="+mn-cs"/>
              </a:rPr>
              <a:t>Not verifying is why people don’t trust the media</a:t>
            </a:r>
          </a:p>
          <a:p>
            <a:pPr lvl="1"/>
            <a:r>
              <a:rPr lang="en-US" sz="1200" kern="1200" dirty="0" smtClean="0">
                <a:solidFill>
                  <a:schemeClr val="tx1"/>
                </a:solidFill>
                <a:effectLst/>
                <a:latin typeface="+mn-lt"/>
                <a:ea typeface="+mn-ea"/>
                <a:cs typeface="+mn-cs"/>
              </a:rPr>
              <a:t>You can then say: “they cannot immediately provide data to verify this statement”</a:t>
            </a:r>
          </a:p>
          <a:p>
            <a:pPr lvl="1"/>
            <a:r>
              <a:rPr lang="en-US" sz="1200" kern="1200" dirty="0" smtClean="0">
                <a:solidFill>
                  <a:schemeClr val="tx1"/>
                </a:solidFill>
                <a:effectLst/>
                <a:latin typeface="+mn-lt"/>
                <a:ea typeface="+mn-ea"/>
                <a:cs typeface="+mn-cs"/>
              </a:rPr>
              <a:t>Example: potholes mapping tool</a:t>
            </a:r>
          </a:p>
          <a:p>
            <a:endParaRPr lang="en-US" dirty="0"/>
          </a:p>
        </p:txBody>
      </p:sp>
      <p:sp>
        <p:nvSpPr>
          <p:cNvPr id="4" name="Slide Number Placeholder 3"/>
          <p:cNvSpPr>
            <a:spLocks noGrp="1"/>
          </p:cNvSpPr>
          <p:nvPr>
            <p:ph type="sldNum" sz="quarter" idx="10"/>
          </p:nvPr>
        </p:nvSpPr>
        <p:spPr/>
        <p:txBody>
          <a:bodyPr/>
          <a:lstStyle/>
          <a:p>
            <a:fld id="{1FEA78EF-5702-BE43-B0A9-B395D7C893FC}" type="slidenum">
              <a:rPr lang="en-US" smtClean="0"/>
              <a:t>4</a:t>
            </a:fld>
            <a:endParaRPr lang="en-US"/>
          </a:p>
        </p:txBody>
      </p:sp>
    </p:spTree>
    <p:extLst>
      <p:ext uri="{BB962C8B-B14F-4D97-AF65-F5344CB8AC3E}">
        <p14:creationId xmlns:p14="http://schemas.microsoft.com/office/powerpoint/2010/main" val="1116306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Best question to your source: tell me how it works!</a:t>
            </a:r>
          </a:p>
          <a:p>
            <a:pPr lvl="0"/>
            <a:r>
              <a:rPr lang="en-US" dirty="0" smtClean="0"/>
              <a:t>Write down anything that sounds like a database!</a:t>
            </a:r>
          </a:p>
          <a:p>
            <a:endParaRPr lang="en-US" dirty="0"/>
          </a:p>
        </p:txBody>
      </p:sp>
      <p:sp>
        <p:nvSpPr>
          <p:cNvPr id="4" name="Slide Number Placeholder 3"/>
          <p:cNvSpPr>
            <a:spLocks noGrp="1"/>
          </p:cNvSpPr>
          <p:nvPr>
            <p:ph type="sldNum" sz="quarter" idx="10"/>
          </p:nvPr>
        </p:nvSpPr>
        <p:spPr/>
        <p:txBody>
          <a:bodyPr/>
          <a:lstStyle/>
          <a:p>
            <a:fld id="{1FEA78EF-5702-BE43-B0A9-B395D7C893FC}" type="slidenum">
              <a:rPr lang="en-US" smtClean="0"/>
              <a:t>5</a:t>
            </a:fld>
            <a:endParaRPr lang="en-US"/>
          </a:p>
        </p:txBody>
      </p:sp>
    </p:spTree>
    <p:extLst>
      <p:ext uri="{BB962C8B-B14F-4D97-AF65-F5344CB8AC3E}">
        <p14:creationId xmlns:p14="http://schemas.microsoft.com/office/powerpoint/2010/main" val="367461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 tally the number of potential victims, </a:t>
            </a:r>
            <a:r>
              <a:rPr lang="en-US" sz="1200" b="0" i="0" kern="1200" dirty="0" err="1" smtClean="0">
                <a:solidFill>
                  <a:schemeClr val="tx1"/>
                </a:solidFill>
                <a:effectLst/>
                <a:latin typeface="+mn-lt"/>
                <a:ea typeface="+mn-ea"/>
                <a:cs typeface="+mn-cs"/>
              </a:rPr>
              <a:t>IndyStar</a:t>
            </a:r>
            <a:r>
              <a:rPr lang="en-US" sz="1200" b="0" i="0" kern="1200" dirty="0" smtClean="0">
                <a:solidFill>
                  <a:schemeClr val="tx1"/>
                </a:solidFill>
                <a:effectLst/>
                <a:latin typeface="+mn-lt"/>
                <a:ea typeface="+mn-ea"/>
                <a:cs typeface="+mn-cs"/>
              </a:rPr>
              <a:t> reporters scoured thousands of pages of public records and two decades of news stories.</a:t>
            </a:r>
          </a:p>
          <a:p>
            <a:r>
              <a:rPr lang="en-US" sz="1200" b="0" i="0" kern="1200" dirty="0" smtClean="0">
                <a:solidFill>
                  <a:schemeClr val="tx1"/>
                </a:solidFill>
                <a:effectLst/>
                <a:latin typeface="+mn-lt"/>
                <a:ea typeface="+mn-ea"/>
                <a:cs typeface="+mn-cs"/>
              </a:rPr>
              <a:t>Reporters also interviewed more than 100 people, including gym owners, athletes, coaches, police officers, prosecutors and child advocates, as well as survivors who came forward after the newspaper’s original investigation in August. More than 80 others declined to talk publicly.</a:t>
            </a:r>
          </a:p>
        </p:txBody>
      </p:sp>
      <p:sp>
        <p:nvSpPr>
          <p:cNvPr id="4" name="Slide Number Placeholder 3"/>
          <p:cNvSpPr>
            <a:spLocks noGrp="1"/>
          </p:cNvSpPr>
          <p:nvPr>
            <p:ph type="sldNum" sz="quarter" idx="10"/>
          </p:nvPr>
        </p:nvSpPr>
        <p:spPr/>
        <p:txBody>
          <a:bodyPr/>
          <a:lstStyle/>
          <a:p>
            <a:fld id="{1FEA78EF-5702-BE43-B0A9-B395D7C893FC}" type="slidenum">
              <a:rPr lang="en-US" smtClean="0"/>
              <a:t>6</a:t>
            </a:fld>
            <a:endParaRPr lang="en-US"/>
          </a:p>
        </p:txBody>
      </p:sp>
    </p:spTree>
    <p:extLst>
      <p:ext uri="{BB962C8B-B14F-4D97-AF65-F5344CB8AC3E}">
        <p14:creationId xmlns:p14="http://schemas.microsoft.com/office/powerpoint/2010/main" val="239708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the most comprehensive national review of teacher discipline to date, USA TODAY examined educator misconduct and licensure databases from every state, reviewed thousands of pages of court filings and employment records and surveyed state education officials to determine how teachers who engage in misconduct remain in the education system.</a:t>
            </a:r>
            <a:endParaRPr lang="en-US" dirty="0"/>
          </a:p>
        </p:txBody>
      </p:sp>
      <p:sp>
        <p:nvSpPr>
          <p:cNvPr id="4" name="Slide Number Placeholder 3"/>
          <p:cNvSpPr>
            <a:spLocks noGrp="1"/>
          </p:cNvSpPr>
          <p:nvPr>
            <p:ph type="sldNum" sz="quarter" idx="10"/>
          </p:nvPr>
        </p:nvSpPr>
        <p:spPr/>
        <p:txBody>
          <a:bodyPr/>
          <a:lstStyle/>
          <a:p>
            <a:fld id="{1FEA78EF-5702-BE43-B0A9-B395D7C893FC}" type="slidenum">
              <a:rPr lang="en-US" smtClean="0"/>
              <a:t>7</a:t>
            </a:fld>
            <a:endParaRPr lang="en-US"/>
          </a:p>
        </p:txBody>
      </p:sp>
    </p:spTree>
    <p:extLst>
      <p:ext uri="{BB962C8B-B14F-4D97-AF65-F5344CB8AC3E}">
        <p14:creationId xmlns:p14="http://schemas.microsoft.com/office/powerpoint/2010/main" val="2052806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Milwaukee-Journal Sentinel</a:t>
            </a:r>
            <a:endParaRPr lang="en-US" dirty="0"/>
          </a:p>
        </p:txBody>
      </p:sp>
      <p:sp>
        <p:nvSpPr>
          <p:cNvPr id="4" name="Slide Number Placeholder 3"/>
          <p:cNvSpPr>
            <a:spLocks noGrp="1"/>
          </p:cNvSpPr>
          <p:nvPr>
            <p:ph type="sldNum" sz="quarter" idx="10"/>
          </p:nvPr>
        </p:nvSpPr>
        <p:spPr/>
        <p:txBody>
          <a:bodyPr/>
          <a:lstStyle/>
          <a:p>
            <a:fld id="{1FEA78EF-5702-BE43-B0A9-B395D7C893FC}" type="slidenum">
              <a:rPr lang="en-US" smtClean="0"/>
              <a:t>8</a:t>
            </a:fld>
            <a:endParaRPr lang="en-US"/>
          </a:p>
        </p:txBody>
      </p:sp>
    </p:spTree>
    <p:extLst>
      <p:ext uri="{BB962C8B-B14F-4D97-AF65-F5344CB8AC3E}">
        <p14:creationId xmlns:p14="http://schemas.microsoft.com/office/powerpoint/2010/main" val="1956246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Arizona has seen easily the steepest increase of any state in how many kids it removes from their families. </a:t>
            </a:r>
            <a:r>
              <a:rPr lang="en-US" sz="1200" b="0" i="0" kern="1200" dirty="0" smtClean="0">
                <a:solidFill>
                  <a:schemeClr val="tx1"/>
                </a:solidFill>
                <a:effectLst/>
                <a:latin typeface="+mn-lt"/>
                <a:ea typeface="+mn-ea"/>
                <a:cs typeface="+mn-cs"/>
              </a:rPr>
              <a:t>Since 2005, as the number of children in the foster-care system declined in most states, it climbed in Arizona, nearly tripling to peak at more than 19,000 children at the end of February. That surge overwhelmed the Department of Economic Security’s Child Protective Services division. By late 2013, CPS faced a still-rising backlog of more than 14,000 inactive, uninvestigated reports of child abuse or neglect. There were too few foster families, too few spaces in group homes. Children waiting to be placed were </a:t>
            </a:r>
            <a:r>
              <a:rPr lang="en-US" sz="1200" b="0" i="0" u="none" strike="noStrike" kern="1200" dirty="0" smtClean="0">
                <a:solidFill>
                  <a:schemeClr val="tx1"/>
                </a:solidFill>
                <a:effectLst/>
                <a:latin typeface="+mn-lt"/>
                <a:ea typeface="+mn-ea"/>
                <a:cs typeface="+mn-cs"/>
                <a:hlinkClick r:id="rId3"/>
              </a:rPr>
              <a:t>sleeping in caseworkers' offices</a:t>
            </a:r>
            <a:r>
              <a:rPr lang="en-US" sz="1200" b="0" i="0" kern="1200" dirty="0" smtClean="0">
                <a:solidFill>
                  <a:schemeClr val="tx1"/>
                </a:solidFill>
                <a:effectLst/>
                <a:latin typeface="+mn-lt"/>
                <a:ea typeface="+mn-ea"/>
                <a:cs typeface="+mn-cs"/>
              </a:rPr>
              <a:t> and cars.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story is part of an ongoing investigation of child-welfare issues in Arizona. In 2016, when the number of children removed from their families peaked at over 18,000, the Arizona Community Foundation gave </a:t>
            </a:r>
            <a:r>
              <a:rPr lang="en-US" sz="1200" b="0" i="1" kern="1200" dirty="0" smtClean="0">
                <a:solidFill>
                  <a:schemeClr val="tx1"/>
                </a:solidFill>
                <a:effectLst/>
                <a:latin typeface="+mn-lt"/>
                <a:ea typeface="+mn-ea"/>
                <a:cs typeface="+mn-cs"/>
              </a:rPr>
              <a:t>The Arizona Republic</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azcentral.com</a:t>
            </a:r>
            <a:r>
              <a:rPr lang="en-US" sz="1200" b="0" i="0" kern="1200" dirty="0" smtClean="0">
                <a:solidFill>
                  <a:schemeClr val="tx1"/>
                </a:solidFill>
                <a:effectLst/>
                <a:latin typeface="+mn-lt"/>
                <a:ea typeface="+mn-ea"/>
                <a:cs typeface="+mn-cs"/>
              </a:rPr>
              <a:t> a three-year grant to support in-depth research on the topic. As part of that effort, reporter Bob Ortega and our other experts investigate the reasons behind the surge in foster children and the systems meant to support and protect them. Through our reporting and editorial pages, we seek solutions to those problems.</a:t>
            </a:r>
            <a:endParaRPr lang="en-US" dirty="0"/>
          </a:p>
        </p:txBody>
      </p:sp>
      <p:sp>
        <p:nvSpPr>
          <p:cNvPr id="4" name="Slide Number Placeholder 3"/>
          <p:cNvSpPr>
            <a:spLocks noGrp="1"/>
          </p:cNvSpPr>
          <p:nvPr>
            <p:ph type="sldNum" sz="quarter" idx="10"/>
          </p:nvPr>
        </p:nvSpPr>
        <p:spPr/>
        <p:txBody>
          <a:bodyPr/>
          <a:lstStyle/>
          <a:p>
            <a:fld id="{1FEA78EF-5702-BE43-B0A9-B395D7C893FC}" type="slidenum">
              <a:rPr lang="en-US" smtClean="0"/>
              <a:t>9</a:t>
            </a:fld>
            <a:endParaRPr lang="en-US"/>
          </a:p>
        </p:txBody>
      </p:sp>
    </p:spTree>
    <p:extLst>
      <p:ext uri="{BB962C8B-B14F-4D97-AF65-F5344CB8AC3E}">
        <p14:creationId xmlns:p14="http://schemas.microsoft.com/office/powerpoint/2010/main" val="1869194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Building your own dataset! Combination of data and records.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Trump has never disclosed a complete, unit-by-unit inventory of his companies' real estate holdings or sales, nor is he required to do so by federal law. </a:t>
            </a:r>
            <a:r>
              <a:rPr lang="en-US" sz="1200" b="1" i="0" kern="1200" dirty="0" smtClean="0">
                <a:solidFill>
                  <a:schemeClr val="tx1"/>
                </a:solidFill>
                <a:effectLst/>
                <a:latin typeface="+mn-lt"/>
                <a:ea typeface="+mn-ea"/>
                <a:cs typeface="+mn-cs"/>
              </a:rPr>
              <a:t>Trump says he's separated himself from his businesses</a:t>
            </a:r>
            <a:r>
              <a:rPr lang="en-US" sz="1200" b="0" i="0" kern="1200" dirty="0" smtClean="0">
                <a:solidFill>
                  <a:schemeClr val="tx1"/>
                </a:solidFill>
                <a:effectLst/>
                <a:latin typeface="+mn-lt"/>
                <a:ea typeface="+mn-ea"/>
                <a:cs typeface="+mn-cs"/>
              </a:rPr>
              <a:t>, but the trust set up in January is run by his sons. Trump is the only beneficiary and can withdraw funds at any time.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USA TODAY spent four months cataloging every property Trump's companies own across the country. Reporters found that Trump’s companies are sitting on at least $250 million of individual properties in the USA alone. Property records show Trump’s trust and his companies own at least 422 luxury condos and penthouses from New York City to Las Vegas, 12 mansion lots on bluffs overlooking his golf course on the Pacific Ocean and dozens more smaller pieces of real estate. The properties range in value from about $200,000 to </a:t>
            </a:r>
            <a:r>
              <a:rPr lang="en-US" sz="1200" b="0" i="0" u="none" strike="noStrike" kern="1200" dirty="0" smtClean="0">
                <a:solidFill>
                  <a:schemeClr val="tx1"/>
                </a:solidFill>
                <a:effectLst/>
                <a:latin typeface="+mn-lt"/>
                <a:ea typeface="+mn-ea"/>
                <a:cs typeface="+mn-cs"/>
                <a:hlinkClick r:id="rId3"/>
              </a:rPr>
              <a:t>$35 million</a:t>
            </a:r>
            <a:r>
              <a:rPr lang="en-US" sz="1200" b="0" i="0" kern="1200" dirty="0" smtClean="0">
                <a:solidFill>
                  <a:schemeClr val="tx1"/>
                </a:solidFill>
                <a:effectLst/>
                <a:latin typeface="+mn-lt"/>
                <a:ea typeface="+mn-ea"/>
                <a:cs typeface="+mn-cs"/>
              </a:rPr>
              <a:t> each.</a:t>
            </a:r>
            <a:endParaRPr lang="en-US" dirty="0"/>
          </a:p>
        </p:txBody>
      </p:sp>
      <p:sp>
        <p:nvSpPr>
          <p:cNvPr id="4" name="Slide Number Placeholder 3"/>
          <p:cNvSpPr>
            <a:spLocks noGrp="1"/>
          </p:cNvSpPr>
          <p:nvPr>
            <p:ph type="sldNum" sz="quarter" idx="10"/>
          </p:nvPr>
        </p:nvSpPr>
        <p:spPr/>
        <p:txBody>
          <a:bodyPr/>
          <a:lstStyle/>
          <a:p>
            <a:fld id="{1FEA78EF-5702-BE43-B0A9-B395D7C893FC}" type="slidenum">
              <a:rPr lang="en-US" smtClean="0"/>
              <a:t>10</a:t>
            </a:fld>
            <a:endParaRPr lang="en-US"/>
          </a:p>
        </p:txBody>
      </p:sp>
    </p:spTree>
    <p:extLst>
      <p:ext uri="{BB962C8B-B14F-4D97-AF65-F5344CB8AC3E}">
        <p14:creationId xmlns:p14="http://schemas.microsoft.com/office/powerpoint/2010/main" val="2055126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A7BDFB7-E358-954C-80B1-2E37C4FB452D}" type="datetimeFigureOut">
              <a:rPr lang="en-US" smtClean="0"/>
              <a:t>8/19/17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89F48E-0ADD-2140-97BC-976AEA278B31}"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A7BDFB7-E358-954C-80B1-2E37C4FB452D}" type="datetimeFigureOut">
              <a:rPr lang="en-US" smtClean="0"/>
              <a:t>8/19/17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89F48E-0ADD-2140-97BC-976AEA278B3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A7BDFB7-E358-954C-80B1-2E37C4FB452D}" type="datetimeFigureOut">
              <a:rPr lang="en-US" smtClean="0"/>
              <a:t>8/19/17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89F48E-0ADD-2140-97BC-976AEA278B31}"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A7BDFB7-E358-954C-80B1-2E37C4FB452D}" type="datetimeFigureOut">
              <a:rPr lang="en-US" smtClean="0"/>
              <a:t>8/19/17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89F48E-0ADD-2140-97BC-976AEA278B3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EA7BDFB7-E358-954C-80B1-2E37C4FB452D}" type="datetimeFigureOut">
              <a:rPr lang="en-US" smtClean="0"/>
              <a:t>8/19/17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89F48E-0ADD-2140-97BC-976AEA278B31}"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EA7BDFB7-E358-954C-80B1-2E37C4FB452D}" type="datetimeFigureOut">
              <a:rPr lang="en-US" smtClean="0"/>
              <a:t>8/19/17</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D89F48E-0ADD-2140-97BC-976AEA278B31}"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EA7BDFB7-E358-954C-80B1-2E37C4FB452D}" type="datetimeFigureOut">
              <a:rPr lang="en-US" smtClean="0"/>
              <a:t>8/19/17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89F48E-0ADD-2140-97BC-976AEA278B31}"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A7BDFB7-E358-954C-80B1-2E37C4FB452D}" type="datetimeFigureOut">
              <a:rPr lang="en-US" smtClean="0"/>
              <a:t>8/19/17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89F48E-0ADD-2140-97BC-976AEA278B3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7BDFB7-E358-954C-80B1-2E37C4FB452D}" type="datetimeFigureOut">
              <a:rPr lang="en-US" smtClean="0"/>
              <a:t>8/19/17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89F48E-0ADD-2140-97BC-976AEA278B3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EA7BDFB7-E358-954C-80B1-2E37C4FB452D}" type="datetimeFigureOut">
              <a:rPr lang="en-US" smtClean="0"/>
              <a:t>8/19/17</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7D89F48E-0ADD-2140-97BC-976AEA278B31}"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EA7BDFB7-E358-954C-80B1-2E37C4FB452D}" type="datetimeFigureOut">
              <a:rPr lang="en-US" smtClean="0"/>
              <a:t>8/19/17</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7D89F48E-0ADD-2140-97BC-976AEA278B3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A7BDFB7-E358-954C-80B1-2E37C4FB452D}" type="datetimeFigureOut">
              <a:rPr lang="en-US" smtClean="0"/>
              <a:t>8/19/17</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7D89F48E-0ADD-2140-97BC-976AEA278B31}" type="slidenum">
              <a:rPr lang="en-US" smtClean="0"/>
              <a:t>‹#›</a:t>
            </a:fld>
            <a:endParaRPr lang="en-US"/>
          </a:p>
        </p:txBody>
      </p:sp>
    </p:spTree>
    <p:extLst>
      <p:ext uri="{BB962C8B-B14F-4D97-AF65-F5344CB8AC3E}">
        <p14:creationId xmlns:p14="http://schemas.microsoft.com/office/powerpoint/2010/main" val="1259622044"/>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 Id="rId3" Type="http://schemas.openxmlformats.org/officeDocument/2006/relationships/image" Target="../media/image26.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g"/><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Using data to tell stories</a:t>
            </a:r>
            <a:endParaRPr lang="en-US" dirty="0"/>
          </a:p>
        </p:txBody>
      </p:sp>
      <p:sp>
        <p:nvSpPr>
          <p:cNvPr id="3" name="Subtitle 2"/>
          <p:cNvSpPr>
            <a:spLocks noGrp="1"/>
          </p:cNvSpPr>
          <p:nvPr>
            <p:ph type="subTitle" idx="1"/>
          </p:nvPr>
        </p:nvSpPr>
        <p:spPr/>
        <p:txBody>
          <a:bodyPr>
            <a:normAutofit/>
          </a:bodyPr>
          <a:lstStyle/>
          <a:p>
            <a:r>
              <a:rPr lang="en-US" dirty="0" smtClean="0"/>
              <a:t>Jill </a:t>
            </a:r>
            <a:r>
              <a:rPr lang="en-US" dirty="0" smtClean="0"/>
              <a:t>Castellano and Brian Duggan</a:t>
            </a:r>
            <a:endParaRPr lang="en-US" dirty="0" smtClean="0"/>
          </a:p>
          <a:p>
            <a:r>
              <a:rPr lang="en-US" dirty="0" smtClean="0"/>
              <a:t>Reno training, 8.23.17</a:t>
            </a:r>
            <a:endParaRPr lang="en-US" dirty="0"/>
          </a:p>
        </p:txBody>
      </p:sp>
    </p:spTree>
    <p:extLst>
      <p:ext uri="{BB962C8B-B14F-4D97-AF65-F5344CB8AC3E}">
        <p14:creationId xmlns:p14="http://schemas.microsoft.com/office/powerpoint/2010/main" val="13378889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Investigate someone’s statements </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80271" y="2397125"/>
            <a:ext cx="8031457" cy="4220522"/>
          </a:xfrm>
        </p:spPr>
      </p:pic>
    </p:spTree>
    <p:extLst>
      <p:ext uri="{BB962C8B-B14F-4D97-AF65-F5344CB8AC3E}">
        <p14:creationId xmlns:p14="http://schemas.microsoft.com/office/powerpoint/2010/main" val="19992351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water users project</a:t>
            </a:r>
            <a:endParaRPr lang="en-US" dirty="0"/>
          </a:p>
        </p:txBody>
      </p:sp>
      <p:sp>
        <p:nvSpPr>
          <p:cNvPr id="3" name="Content Placeholder 2"/>
          <p:cNvSpPr>
            <a:spLocks noGrp="1"/>
          </p:cNvSpPr>
          <p:nvPr>
            <p:ph idx="1"/>
          </p:nvPr>
        </p:nvSpPr>
        <p:spPr/>
        <p:txBody>
          <a:bodyPr/>
          <a:lstStyle/>
          <a:p>
            <a:r>
              <a:rPr lang="en-US" dirty="0"/>
              <a:t/>
            </a:r>
            <a:br>
              <a:rPr lang="en-US" dirty="0"/>
            </a:b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136" y="2425959"/>
            <a:ext cx="7729728" cy="4230919"/>
          </a:xfrm>
          <a:prstGeom prst="rect">
            <a:avLst/>
          </a:prstGeom>
        </p:spPr>
      </p:pic>
    </p:spTree>
    <p:extLst>
      <p:ext uri="{BB962C8B-B14F-4D97-AF65-F5344CB8AC3E}">
        <p14:creationId xmlns:p14="http://schemas.microsoft.com/office/powerpoint/2010/main" val="7848134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92250" y="964816"/>
            <a:ext cx="5207499" cy="5893184"/>
          </a:xfrm>
        </p:spPr>
      </p:pic>
      <p:sp>
        <p:nvSpPr>
          <p:cNvPr id="2" name="Title 1"/>
          <p:cNvSpPr>
            <a:spLocks noGrp="1"/>
          </p:cNvSpPr>
          <p:nvPr>
            <p:ph type="title"/>
          </p:nvPr>
        </p:nvSpPr>
        <p:spPr/>
        <p:txBody>
          <a:bodyPr/>
          <a:lstStyle/>
          <a:p>
            <a:r>
              <a:rPr lang="en-US" dirty="0" smtClean="0"/>
              <a:t>The water users project</a:t>
            </a:r>
            <a:endParaRPr lang="en-US" dirty="0"/>
          </a:p>
        </p:txBody>
      </p:sp>
    </p:spTree>
    <p:extLst>
      <p:ext uri="{BB962C8B-B14F-4D97-AF65-F5344CB8AC3E}">
        <p14:creationId xmlns:p14="http://schemas.microsoft.com/office/powerpoint/2010/main" val="12538790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prop 47 project</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6840" y="2273429"/>
            <a:ext cx="7398320" cy="4482971"/>
          </a:xfrm>
        </p:spPr>
      </p:pic>
    </p:spTree>
    <p:extLst>
      <p:ext uri="{BB962C8B-B14F-4D97-AF65-F5344CB8AC3E}">
        <p14:creationId xmlns:p14="http://schemas.microsoft.com/office/powerpoint/2010/main" val="7735130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prop 47 project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82379" y="2371725"/>
            <a:ext cx="6027242" cy="4333875"/>
          </a:xfrm>
        </p:spPr>
      </p:pic>
    </p:spTree>
    <p:extLst>
      <p:ext uri="{BB962C8B-B14F-4D97-AF65-F5344CB8AC3E}">
        <p14:creationId xmlns:p14="http://schemas.microsoft.com/office/powerpoint/2010/main" val="10905209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prop 47 project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40000" y="2435225"/>
            <a:ext cx="7282843" cy="4248911"/>
          </a:xfrm>
        </p:spPr>
      </p:pic>
    </p:spTree>
    <p:extLst>
      <p:ext uri="{BB962C8B-B14F-4D97-AF65-F5344CB8AC3E}">
        <p14:creationId xmlns:p14="http://schemas.microsoft.com/office/powerpoint/2010/main" val="10195666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prop 47 project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0222" y="2341862"/>
            <a:ext cx="6211555" cy="4307069"/>
          </a:xfrm>
        </p:spPr>
      </p:pic>
    </p:spTree>
    <p:extLst>
      <p:ext uri="{BB962C8B-B14F-4D97-AF65-F5344CB8AC3E}">
        <p14:creationId xmlns:p14="http://schemas.microsoft.com/office/powerpoint/2010/main" val="5431674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prop 47 project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41720" y="2282824"/>
            <a:ext cx="7308560" cy="4430069"/>
          </a:xfrm>
        </p:spPr>
      </p:pic>
    </p:spTree>
    <p:extLst>
      <p:ext uri="{BB962C8B-B14F-4D97-AF65-F5344CB8AC3E}">
        <p14:creationId xmlns:p14="http://schemas.microsoft.com/office/powerpoint/2010/main" val="21076724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a:t>
            </a:r>
            <a:r>
              <a:rPr lang="en-US" dirty="0" smtClean="0"/>
              <a:t>OF </a:t>
            </a:r>
            <a:r>
              <a:rPr lang="en-US" dirty="0" smtClean="0"/>
              <a:t>bad DATA </a:t>
            </a:r>
            <a:r>
              <a:rPr lang="en-US" dirty="0" smtClean="0"/>
              <a:t>JOURNALISM</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86213" y="2319404"/>
            <a:ext cx="4419573" cy="4424177"/>
          </a:xfrm>
        </p:spPr>
      </p:pic>
    </p:spTree>
    <p:extLst>
      <p:ext uri="{BB962C8B-B14F-4D97-AF65-F5344CB8AC3E}">
        <p14:creationId xmlns:p14="http://schemas.microsoft.com/office/powerpoint/2010/main" val="12814022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bad data journalism</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97959" y="2351314"/>
            <a:ext cx="4867493" cy="429606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957" y="2351314"/>
            <a:ext cx="6413469" cy="4296062"/>
          </a:xfrm>
          <a:prstGeom prst="rect">
            <a:avLst/>
          </a:prstGeom>
        </p:spPr>
      </p:pic>
    </p:spTree>
    <p:extLst>
      <p:ext uri="{BB962C8B-B14F-4D97-AF65-F5344CB8AC3E}">
        <p14:creationId xmlns:p14="http://schemas.microsoft.com/office/powerpoint/2010/main" val="8626201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1575" y="2357438"/>
            <a:ext cx="9901238" cy="3382589"/>
          </a:xfrm>
        </p:spPr>
        <p:txBody>
          <a:bodyPr/>
          <a:lstStyle/>
          <a:p>
            <a:pPr marL="0" indent="0" algn="ctr">
              <a:buNone/>
            </a:pPr>
            <a:r>
              <a:rPr lang="en-US" sz="4000" dirty="0"/>
              <a:t>“In God we trust</a:t>
            </a:r>
            <a:r>
              <a:rPr lang="en-US" sz="4000" dirty="0" smtClean="0"/>
              <a:t>.  </a:t>
            </a:r>
            <a:r>
              <a:rPr lang="en-US" sz="4000" dirty="0"/>
              <a:t>All others must bring data.” </a:t>
            </a:r>
            <a:endParaRPr lang="en-US" sz="4000" dirty="0" smtClean="0"/>
          </a:p>
          <a:p>
            <a:pPr marL="0" indent="0" algn="ctr">
              <a:buNone/>
            </a:pPr>
            <a:endParaRPr lang="en-US" dirty="0" smtClean="0"/>
          </a:p>
          <a:p>
            <a:pPr marL="0" indent="0" algn="ctr">
              <a:buNone/>
            </a:pPr>
            <a:r>
              <a:rPr lang="en-US" dirty="0" smtClean="0"/>
              <a:t>–</a:t>
            </a:r>
            <a:r>
              <a:rPr lang="en-US" dirty="0"/>
              <a:t> </a:t>
            </a:r>
            <a:r>
              <a:rPr lang="en-US" dirty="0" smtClean="0"/>
              <a:t>W. Edwards Deming, statistician</a:t>
            </a:r>
            <a:r>
              <a:rPr lang="en-US" dirty="0"/>
              <a:t>, professor, author, lecturer, and consultant.</a:t>
            </a:r>
          </a:p>
        </p:txBody>
      </p:sp>
    </p:spTree>
    <p:extLst>
      <p:ext uri="{BB962C8B-B14F-4D97-AF65-F5344CB8AC3E}">
        <p14:creationId xmlns:p14="http://schemas.microsoft.com/office/powerpoint/2010/main" val="14802144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bad data journalism</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93102" y="2358506"/>
            <a:ext cx="6205795" cy="4219575"/>
          </a:xfrm>
        </p:spPr>
      </p:pic>
    </p:spTree>
    <p:extLst>
      <p:ext uri="{BB962C8B-B14F-4D97-AF65-F5344CB8AC3E}">
        <p14:creationId xmlns:p14="http://schemas.microsoft.com/office/powerpoint/2010/main" val="10095630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a:t>
            </a:r>
            <a:r>
              <a:rPr lang="en-US" dirty="0"/>
              <a:t>OF </a:t>
            </a:r>
            <a:r>
              <a:rPr lang="en-US" dirty="0" smtClean="0"/>
              <a:t>bad DATA </a:t>
            </a:r>
            <a:r>
              <a:rPr lang="en-US" dirty="0"/>
              <a:t>JOURNALISM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2275" y="2308225"/>
            <a:ext cx="5347449" cy="4308475"/>
          </a:xfrm>
        </p:spPr>
      </p:pic>
    </p:spTree>
    <p:extLst>
      <p:ext uri="{BB962C8B-B14F-4D97-AF65-F5344CB8AC3E}">
        <p14:creationId xmlns:p14="http://schemas.microsoft.com/office/powerpoint/2010/main" val="7899699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avoid bad data journalism</a:t>
            </a:r>
            <a:endParaRPr lang="en-US" dirty="0"/>
          </a:p>
        </p:txBody>
      </p:sp>
      <p:sp>
        <p:nvSpPr>
          <p:cNvPr id="3" name="Content Placeholder 2"/>
          <p:cNvSpPr>
            <a:spLocks noGrp="1"/>
          </p:cNvSpPr>
          <p:nvPr>
            <p:ph idx="1"/>
          </p:nvPr>
        </p:nvSpPr>
        <p:spPr/>
        <p:txBody>
          <a:bodyPr/>
          <a:lstStyle/>
          <a:p>
            <a:r>
              <a:rPr lang="en-US" dirty="0" smtClean="0"/>
              <a:t>Don’t jump to conclusions</a:t>
            </a:r>
          </a:p>
          <a:p>
            <a:r>
              <a:rPr lang="en-US" dirty="0" smtClean="0"/>
              <a:t>Investigate the data before you report on it</a:t>
            </a:r>
          </a:p>
          <a:p>
            <a:r>
              <a:rPr lang="en-US" dirty="0" smtClean="0"/>
              <a:t>Clearly explain the data to your audience</a:t>
            </a:r>
          </a:p>
          <a:p>
            <a:r>
              <a:rPr lang="en-US" dirty="0" smtClean="0"/>
              <a:t>Don’t republish conclusions formed by somebody else</a:t>
            </a:r>
          </a:p>
          <a:p>
            <a:endParaRPr lang="en-US" dirty="0"/>
          </a:p>
          <a:p>
            <a:endParaRPr lang="en-US" dirty="0" smtClean="0"/>
          </a:p>
          <a:p>
            <a:pPr marL="0" indent="0">
              <a:buNone/>
            </a:pPr>
            <a:r>
              <a:rPr lang="en-US" i="1" dirty="0" smtClean="0"/>
              <a:t>American Press Institute</a:t>
            </a:r>
            <a:endParaRPr lang="en-US" i="1" dirty="0"/>
          </a:p>
        </p:txBody>
      </p:sp>
    </p:spTree>
    <p:extLst>
      <p:ext uri="{BB962C8B-B14F-4D97-AF65-F5344CB8AC3E}">
        <p14:creationId xmlns:p14="http://schemas.microsoft.com/office/powerpoint/2010/main" val="20734596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handle bad data</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982" y="3422197"/>
            <a:ext cx="3699761" cy="1672318"/>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4042" y="2507796"/>
            <a:ext cx="8087957" cy="3690775"/>
          </a:xfrm>
          <a:prstGeom prst="rect">
            <a:avLst/>
          </a:prstGeom>
        </p:spPr>
      </p:pic>
    </p:spTree>
    <p:extLst>
      <p:ext uri="{BB962C8B-B14F-4D97-AF65-F5344CB8AC3E}">
        <p14:creationId xmlns:p14="http://schemas.microsoft.com/office/powerpoint/2010/main" val="14974720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964692"/>
            <a:ext cx="7729728" cy="1188720"/>
          </a:xfrm>
        </p:spPr>
        <p:txBody>
          <a:bodyPr/>
          <a:lstStyle/>
          <a:p>
            <a:r>
              <a:rPr lang="en-US" dirty="0" smtClean="0"/>
              <a:t>tools for analyzing data</a:t>
            </a:r>
            <a:endParaRPr lang="en-US" dirty="0"/>
          </a:p>
        </p:txBody>
      </p:sp>
      <p:sp>
        <p:nvSpPr>
          <p:cNvPr id="3" name="Content Placeholder 2"/>
          <p:cNvSpPr>
            <a:spLocks noGrp="1"/>
          </p:cNvSpPr>
          <p:nvPr>
            <p:ph idx="1"/>
          </p:nvPr>
        </p:nvSpPr>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500" dirty="0" smtClean="0"/>
              <a:t>Excel, google sheet (simple database)</a:t>
            </a:r>
          </a:p>
          <a:p>
            <a:pPr marL="0" marR="0" lvl="0" indent="0" algn="ctr" defTabSz="914400" eaLnBrk="1" fontAlgn="auto" latinLnBrk="0" hangingPunct="1">
              <a:lnSpc>
                <a:spcPct val="100000"/>
              </a:lnSpc>
              <a:spcBef>
                <a:spcPts val="0"/>
              </a:spcBef>
              <a:spcAft>
                <a:spcPts val="0"/>
              </a:spcAft>
              <a:buClrTx/>
              <a:buSzTx/>
              <a:buFontTx/>
              <a:buNone/>
              <a:tabLst/>
              <a:defRPr/>
            </a:pPr>
            <a:r>
              <a:rPr lang="en-US" sz="3500" dirty="0" smtClean="0"/>
              <a:t>↓</a:t>
            </a:r>
          </a:p>
          <a:p>
            <a:pPr marL="0" marR="0" lvl="0" indent="0" algn="ctr" defTabSz="914400" eaLnBrk="1" fontAlgn="auto" latinLnBrk="0" hangingPunct="1">
              <a:lnSpc>
                <a:spcPct val="100000"/>
              </a:lnSpc>
              <a:spcBef>
                <a:spcPts val="0"/>
              </a:spcBef>
              <a:spcAft>
                <a:spcPts val="0"/>
              </a:spcAft>
              <a:buClrTx/>
              <a:buSzTx/>
              <a:buFontTx/>
              <a:buNone/>
              <a:tabLst/>
              <a:defRPr/>
            </a:pPr>
            <a:r>
              <a:rPr lang="en-US" sz="3500" dirty="0" smtClean="0"/>
              <a:t>Access, SQL</a:t>
            </a:r>
            <a:r>
              <a:rPr lang="en-US" sz="3500" dirty="0" smtClean="0"/>
              <a:t>, MySQL (relational database)</a:t>
            </a:r>
          </a:p>
          <a:p>
            <a:pPr marL="0" indent="0" algn="ctr">
              <a:spcBef>
                <a:spcPts val="0"/>
              </a:spcBef>
              <a:buClrTx/>
              <a:buNone/>
            </a:pPr>
            <a:r>
              <a:rPr lang="en-US" sz="3500" dirty="0"/>
              <a:t>↓</a:t>
            </a:r>
          </a:p>
          <a:p>
            <a:pPr marL="0" marR="0" lvl="0" indent="0" algn="ctr" defTabSz="914400" eaLnBrk="1" fontAlgn="auto" latinLnBrk="0" hangingPunct="1">
              <a:lnSpc>
                <a:spcPct val="100000"/>
              </a:lnSpc>
              <a:spcBef>
                <a:spcPts val="0"/>
              </a:spcBef>
              <a:spcAft>
                <a:spcPts val="0"/>
              </a:spcAft>
              <a:buClrTx/>
              <a:buSzTx/>
              <a:buFontTx/>
              <a:buNone/>
              <a:tabLst/>
              <a:defRPr/>
            </a:pPr>
            <a:r>
              <a:rPr lang="en-US" sz="3500" dirty="0" smtClean="0"/>
              <a:t>Python, R, Ruby (coding language)</a:t>
            </a:r>
            <a:endParaRPr lang="en-US" sz="3500" dirty="0"/>
          </a:p>
        </p:txBody>
      </p:sp>
    </p:spTree>
    <p:extLst>
      <p:ext uri="{BB962C8B-B14F-4D97-AF65-F5344CB8AC3E}">
        <p14:creationId xmlns:p14="http://schemas.microsoft.com/office/powerpoint/2010/main" val="3730387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excel</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5180" y="2283822"/>
            <a:ext cx="8781639" cy="4434478"/>
          </a:xfrm>
        </p:spPr>
      </p:pic>
    </p:spTree>
    <p:extLst>
      <p:ext uri="{BB962C8B-B14F-4D97-AF65-F5344CB8AC3E}">
        <p14:creationId xmlns:p14="http://schemas.microsoft.com/office/powerpoint/2010/main" val="14930489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sql</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0900" y="2413000"/>
            <a:ext cx="5812350" cy="4143375"/>
          </a:xfrm>
          <a:prstGeom prst="rect">
            <a:avLst/>
          </a:prstGeom>
        </p:spPr>
      </p:pic>
    </p:spTree>
    <p:extLst>
      <p:ext uri="{BB962C8B-B14F-4D97-AF65-F5344CB8AC3E}">
        <p14:creationId xmlns:p14="http://schemas.microsoft.com/office/powerpoint/2010/main" val="12971114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00" y="2559304"/>
            <a:ext cx="5803900" cy="371449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519" y="2559305"/>
            <a:ext cx="5533699" cy="3714496"/>
          </a:xfrm>
          <a:prstGeom prst="rect">
            <a:avLst/>
          </a:prstGeom>
        </p:spPr>
      </p:pic>
    </p:spTree>
    <p:extLst>
      <p:ext uri="{BB962C8B-B14F-4D97-AF65-F5344CB8AC3E}">
        <p14:creationId xmlns:p14="http://schemas.microsoft.com/office/powerpoint/2010/main" val="7394163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5925" y="964692"/>
            <a:ext cx="8601075" cy="1188720"/>
          </a:xfrm>
        </p:spPr>
        <p:txBody>
          <a:bodyPr/>
          <a:lstStyle/>
          <a:p>
            <a:r>
              <a:rPr lang="en-US" dirty="0" smtClean="0"/>
              <a:t>Tools for analyzing geocoded data</a:t>
            </a:r>
            <a:endParaRPr lang="en-US" dirty="0"/>
          </a:p>
        </p:txBody>
      </p:sp>
      <p:sp>
        <p:nvSpPr>
          <p:cNvPr id="4" name="Content Placeholder 2"/>
          <p:cNvSpPr txBox="1">
            <a:spLocks/>
          </p:cNvSpPr>
          <p:nvPr/>
        </p:nvSpPr>
        <p:spPr>
          <a:xfrm>
            <a:off x="1685925" y="2790444"/>
            <a:ext cx="8601075" cy="310198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spcBef>
                <a:spcPts val="0"/>
              </a:spcBef>
              <a:buClrTx/>
              <a:buFontTx/>
              <a:buNone/>
              <a:defRPr/>
            </a:pPr>
            <a:r>
              <a:rPr lang="en-US" sz="3500" dirty="0" smtClean="0"/>
              <a:t>Google Fusion tables, </a:t>
            </a:r>
            <a:r>
              <a:rPr lang="en-US" sz="3500" dirty="0" err="1" smtClean="0"/>
              <a:t>Datawrapper</a:t>
            </a:r>
            <a:r>
              <a:rPr lang="en-US" sz="3500" dirty="0" smtClean="0"/>
              <a:t>, </a:t>
            </a:r>
            <a:r>
              <a:rPr lang="en-US" sz="3500" dirty="0" err="1" smtClean="0"/>
              <a:t>CartoDB</a:t>
            </a:r>
            <a:r>
              <a:rPr lang="en-US" sz="3500" dirty="0" smtClean="0"/>
              <a:t> (little design control)</a:t>
            </a:r>
          </a:p>
          <a:p>
            <a:pPr marL="0" indent="0" algn="ctr">
              <a:spcBef>
                <a:spcPts val="0"/>
              </a:spcBef>
              <a:buClrTx/>
              <a:buFontTx/>
              <a:buNone/>
              <a:defRPr/>
            </a:pPr>
            <a:r>
              <a:rPr lang="en-US" sz="3500" dirty="0" smtClean="0"/>
              <a:t>↓</a:t>
            </a:r>
          </a:p>
          <a:p>
            <a:pPr marL="0" indent="0" algn="ctr">
              <a:spcBef>
                <a:spcPts val="0"/>
              </a:spcBef>
              <a:buClrTx/>
              <a:buFontTx/>
              <a:buNone/>
              <a:defRPr/>
            </a:pPr>
            <a:r>
              <a:rPr lang="en-US" sz="3500" dirty="0" smtClean="0"/>
              <a:t>Tableau (more control)</a:t>
            </a:r>
          </a:p>
          <a:p>
            <a:pPr marL="0" indent="0" algn="ctr">
              <a:spcBef>
                <a:spcPts val="0"/>
              </a:spcBef>
              <a:buClrTx/>
              <a:buFont typeface="Arial" panose="020B0604020202020204" pitchFamily="34" charset="0"/>
              <a:buNone/>
            </a:pPr>
            <a:r>
              <a:rPr lang="en-US" sz="3500" dirty="0" smtClean="0"/>
              <a:t>↓</a:t>
            </a:r>
          </a:p>
          <a:p>
            <a:pPr marL="0" indent="0" algn="ctr">
              <a:spcBef>
                <a:spcPts val="0"/>
              </a:spcBef>
              <a:buClrTx/>
              <a:buFontTx/>
              <a:buNone/>
              <a:defRPr/>
            </a:pPr>
            <a:r>
              <a:rPr lang="en-US" sz="3500" dirty="0" smtClean="0"/>
              <a:t>QGIS,  ArcGIS (most control)</a:t>
            </a:r>
            <a:endParaRPr lang="en-US" sz="3500" dirty="0"/>
          </a:p>
        </p:txBody>
      </p:sp>
    </p:spTree>
    <p:extLst>
      <p:ext uri="{BB962C8B-B14F-4D97-AF65-F5344CB8AC3E}">
        <p14:creationId xmlns:p14="http://schemas.microsoft.com/office/powerpoint/2010/main" val="17747825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datawrapper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 y="2498725"/>
            <a:ext cx="6060440" cy="378777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0" y="2498724"/>
            <a:ext cx="5166201" cy="3787775"/>
          </a:xfrm>
          <a:prstGeom prst="rect">
            <a:avLst/>
          </a:prstGeom>
        </p:spPr>
      </p:pic>
    </p:spTree>
    <p:extLst>
      <p:ext uri="{BB962C8B-B14F-4D97-AF65-F5344CB8AC3E}">
        <p14:creationId xmlns:p14="http://schemas.microsoft.com/office/powerpoint/2010/main" val="16416974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journalism in seven steps</a:t>
            </a:r>
            <a:endParaRPr lang="en-US" dirty="0"/>
          </a:p>
        </p:txBody>
      </p:sp>
      <p:sp>
        <p:nvSpPr>
          <p:cNvPr id="3" name="Content Placeholder 2"/>
          <p:cNvSpPr>
            <a:spLocks noGrp="1"/>
          </p:cNvSpPr>
          <p:nvPr>
            <p:ph idx="1"/>
          </p:nvPr>
        </p:nvSpPr>
        <p:spPr>
          <a:xfrm>
            <a:off x="2231135" y="2638044"/>
            <a:ext cx="8584009" cy="3991356"/>
          </a:xfrm>
        </p:spPr>
        <p:txBody>
          <a:bodyPr>
            <a:normAutofit fontScale="92500" lnSpcReduction="20000"/>
          </a:bodyPr>
          <a:lstStyle/>
          <a:p>
            <a:r>
              <a:rPr lang="en-US" dirty="0" smtClean="0"/>
              <a:t>STEP ONE: Save the raw copy of the file. Do not use.</a:t>
            </a:r>
          </a:p>
          <a:p>
            <a:r>
              <a:rPr lang="en-US" dirty="0" smtClean="0"/>
              <a:t>STEP TWO: Start a document to write down the steps in your data analysis</a:t>
            </a:r>
          </a:p>
          <a:p>
            <a:r>
              <a:rPr lang="en-US" dirty="0" smtClean="0"/>
              <a:t>STEP THREE: Check the data for basic errors.  Answer any lingering questions.</a:t>
            </a:r>
          </a:p>
          <a:p>
            <a:pPr lvl="1"/>
            <a:r>
              <a:rPr lang="en-US" dirty="0" smtClean="0"/>
              <a:t>Always ask for a “data dictionary” or “record layout”</a:t>
            </a:r>
          </a:p>
          <a:p>
            <a:r>
              <a:rPr lang="en-US" dirty="0" smtClean="0"/>
              <a:t>STEP FOUR:  “Clean” the data</a:t>
            </a:r>
          </a:p>
          <a:p>
            <a:pPr lvl="1"/>
            <a:r>
              <a:rPr lang="en-US" dirty="0" smtClean="0"/>
              <a:t>The data should be square (no blank entries)</a:t>
            </a:r>
          </a:p>
          <a:p>
            <a:pPr lvl="1"/>
            <a:r>
              <a:rPr lang="en-US" dirty="0" smtClean="0"/>
              <a:t>Every column represents a single concept</a:t>
            </a:r>
          </a:p>
          <a:p>
            <a:pPr lvl="1"/>
            <a:r>
              <a:rPr lang="en-US" dirty="0" smtClean="0"/>
              <a:t>No unnecessary spaces, commas or other formatting issues</a:t>
            </a:r>
          </a:p>
          <a:p>
            <a:r>
              <a:rPr lang="en-US" dirty="0" smtClean="0"/>
              <a:t>STEP FIVE:  Analyze the data. Find the story</a:t>
            </a:r>
            <a:r>
              <a:rPr lang="en-US" dirty="0" smtClean="0"/>
              <a:t>.  The data itself is not th</a:t>
            </a:r>
            <a:r>
              <a:rPr lang="en-US" dirty="0" smtClean="0"/>
              <a:t>e story.</a:t>
            </a:r>
            <a:endParaRPr lang="en-US" dirty="0" smtClean="0"/>
          </a:p>
          <a:p>
            <a:r>
              <a:rPr lang="en-US" dirty="0" smtClean="0"/>
              <a:t>STEP SIX: Report on what you see. Get to the bottom of it.</a:t>
            </a:r>
          </a:p>
          <a:p>
            <a:r>
              <a:rPr lang="en-US" dirty="0" smtClean="0"/>
              <a:t>STEP SEVEN:  Visualize the data with maps, charts, etc.</a:t>
            </a:r>
          </a:p>
          <a:p>
            <a:pPr marL="0" indent="0" algn="ctr">
              <a:buNone/>
            </a:pPr>
            <a:r>
              <a:rPr lang="en-US" i="1" dirty="0" smtClean="0"/>
              <a:t>Everyone’s a data journalist!</a:t>
            </a:r>
            <a:endParaRPr lang="en-US" i="1" dirty="0"/>
          </a:p>
        </p:txBody>
      </p:sp>
    </p:spTree>
    <p:extLst>
      <p:ext uri="{BB962C8B-B14F-4D97-AF65-F5344CB8AC3E}">
        <p14:creationId xmlns:p14="http://schemas.microsoft.com/office/powerpoint/2010/main" val="17450086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tableau</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316" y="2473325"/>
            <a:ext cx="5636683" cy="422751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899" y="2473324"/>
            <a:ext cx="5712855" cy="4227513"/>
          </a:xfrm>
          <a:prstGeom prst="rect">
            <a:avLst/>
          </a:prstGeom>
        </p:spPr>
      </p:pic>
    </p:spTree>
    <p:extLst>
      <p:ext uri="{BB962C8B-B14F-4D97-AF65-F5344CB8AC3E}">
        <p14:creationId xmlns:p14="http://schemas.microsoft.com/office/powerpoint/2010/main" val="14876614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arcgis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6810" y="2320925"/>
            <a:ext cx="7378379" cy="4417628"/>
          </a:xfrm>
        </p:spPr>
      </p:pic>
    </p:spTree>
    <p:extLst>
      <p:ext uri="{BB962C8B-B14F-4D97-AF65-F5344CB8AC3E}">
        <p14:creationId xmlns:p14="http://schemas.microsoft.com/office/powerpoint/2010/main" val="1297123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5925" y="964692"/>
            <a:ext cx="8672513" cy="1188720"/>
          </a:xfrm>
        </p:spPr>
        <p:txBody>
          <a:bodyPr/>
          <a:lstStyle/>
          <a:p>
            <a:r>
              <a:rPr lang="en-US" dirty="0" smtClean="0"/>
              <a:t>Tools for scraping </a:t>
            </a:r>
            <a:r>
              <a:rPr lang="en-US" dirty="0" smtClean="0"/>
              <a:t>webpages</a:t>
            </a:r>
            <a:endParaRPr lang="en-US" dirty="0"/>
          </a:p>
        </p:txBody>
      </p:sp>
      <p:sp>
        <p:nvSpPr>
          <p:cNvPr id="4" name="Content Placeholder 2"/>
          <p:cNvSpPr txBox="1">
            <a:spLocks/>
          </p:cNvSpPr>
          <p:nvPr/>
        </p:nvSpPr>
        <p:spPr>
          <a:xfrm>
            <a:off x="1243584" y="2790444"/>
            <a:ext cx="9412224" cy="310198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spcBef>
                <a:spcPts val="0"/>
              </a:spcBef>
              <a:buClrTx/>
              <a:buFontTx/>
              <a:buNone/>
              <a:defRPr/>
            </a:pPr>
            <a:r>
              <a:rPr lang="en-US" sz="3500" dirty="0" smtClean="0"/>
              <a:t>Google sheet (one formula)</a:t>
            </a:r>
          </a:p>
          <a:p>
            <a:pPr marL="0" indent="0" algn="ctr">
              <a:spcBef>
                <a:spcPts val="0"/>
              </a:spcBef>
              <a:buClrTx/>
              <a:buFontTx/>
              <a:buNone/>
              <a:defRPr/>
            </a:pPr>
            <a:r>
              <a:rPr lang="en-US" sz="3500" dirty="0" smtClean="0"/>
              <a:t>↓</a:t>
            </a:r>
          </a:p>
          <a:p>
            <a:pPr marL="0" indent="0" algn="ctr">
              <a:spcBef>
                <a:spcPts val="0"/>
              </a:spcBef>
              <a:buClrTx/>
              <a:buFontTx/>
              <a:buNone/>
              <a:defRPr/>
            </a:pPr>
            <a:r>
              <a:rPr lang="en-US" sz="3500" dirty="0" err="1" smtClean="0"/>
              <a:t>Import.io</a:t>
            </a:r>
            <a:r>
              <a:rPr lang="en-US" sz="3500" dirty="0" smtClean="0"/>
              <a:t>, </a:t>
            </a:r>
            <a:r>
              <a:rPr lang="en-US" sz="3500" dirty="0" err="1" smtClean="0"/>
              <a:t>OutWit</a:t>
            </a:r>
            <a:r>
              <a:rPr lang="en-US" sz="3500" dirty="0" smtClean="0"/>
              <a:t> Hub, Power BI (plug-ins and web apps)</a:t>
            </a:r>
          </a:p>
          <a:p>
            <a:pPr marL="0" indent="0" algn="ctr">
              <a:spcBef>
                <a:spcPts val="0"/>
              </a:spcBef>
              <a:buClrTx/>
              <a:buFont typeface="Arial" panose="020B0604020202020204" pitchFamily="34" charset="0"/>
              <a:buNone/>
            </a:pPr>
            <a:r>
              <a:rPr lang="en-US" sz="3500" dirty="0" smtClean="0"/>
              <a:t>↓</a:t>
            </a:r>
          </a:p>
          <a:p>
            <a:pPr marL="0" indent="0" algn="ctr">
              <a:spcBef>
                <a:spcPts val="0"/>
              </a:spcBef>
              <a:buClrTx/>
              <a:buFontTx/>
              <a:buNone/>
              <a:defRPr/>
            </a:pPr>
            <a:r>
              <a:rPr lang="en-US" sz="3500" dirty="0" smtClean="0"/>
              <a:t>Python, Ruby, R (coding)</a:t>
            </a:r>
            <a:endParaRPr lang="en-US" sz="3500" dirty="0"/>
          </a:p>
        </p:txBody>
      </p:sp>
    </p:spTree>
    <p:extLst>
      <p:ext uri="{BB962C8B-B14F-4D97-AF65-F5344CB8AC3E}">
        <p14:creationId xmlns:p14="http://schemas.microsoft.com/office/powerpoint/2010/main" val="20173629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data tools: graph databases</a:t>
            </a:r>
            <a:endParaRPr lang="en-US" dirty="0"/>
          </a:p>
        </p:txBody>
      </p:sp>
      <p:sp>
        <p:nvSpPr>
          <p:cNvPr id="3" name="Content Placeholder 2"/>
          <p:cNvSpPr>
            <a:spLocks noGrp="1"/>
          </p:cNvSpPr>
          <p:nvPr>
            <p:ph idx="1"/>
          </p:nvPr>
        </p:nvSpPr>
        <p:spPr>
          <a:xfrm>
            <a:off x="2444496" y="2394204"/>
            <a:ext cx="7729728" cy="310198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Neo4j and Cypher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4496" y="2836701"/>
            <a:ext cx="7370064" cy="3816297"/>
          </a:xfrm>
          <a:prstGeom prst="rect">
            <a:avLst/>
          </a:prstGeom>
        </p:spPr>
      </p:pic>
    </p:spTree>
    <p:extLst>
      <p:ext uri="{BB962C8B-B14F-4D97-AF65-F5344CB8AC3E}">
        <p14:creationId xmlns:p14="http://schemas.microsoft.com/office/powerpoint/2010/main" val="17732951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55939" y="161925"/>
            <a:ext cx="7221461" cy="3791268"/>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8499" y="4200565"/>
            <a:ext cx="4996117" cy="248973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239" y="4253928"/>
            <a:ext cx="6572935" cy="2436368"/>
          </a:xfrm>
          <a:prstGeom prst="rect">
            <a:avLst/>
          </a:prstGeom>
        </p:spPr>
      </p:pic>
    </p:spTree>
    <p:extLst>
      <p:ext uri="{BB962C8B-B14F-4D97-AF65-F5344CB8AC3E}">
        <p14:creationId xmlns:p14="http://schemas.microsoft.com/office/powerpoint/2010/main" val="592726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data journalism important?</a:t>
            </a:r>
            <a:endParaRPr lang="en-US" dirty="0"/>
          </a:p>
        </p:txBody>
      </p:sp>
      <p:sp>
        <p:nvSpPr>
          <p:cNvPr id="3" name="Content Placeholder 2"/>
          <p:cNvSpPr>
            <a:spLocks noGrp="1"/>
          </p:cNvSpPr>
          <p:nvPr>
            <p:ph idx="1"/>
          </p:nvPr>
        </p:nvSpPr>
        <p:spPr>
          <a:xfrm>
            <a:off x="2231136" y="2638044"/>
            <a:ext cx="7729728" cy="3432556"/>
          </a:xfrm>
        </p:spPr>
        <p:txBody>
          <a:bodyPr>
            <a:normAutofit/>
          </a:bodyPr>
          <a:lstStyle/>
          <a:p>
            <a:r>
              <a:rPr lang="en-US" dirty="0" smtClean="0"/>
              <a:t>It’s a way to fact check statements on trends to find out what’s really going on</a:t>
            </a:r>
          </a:p>
          <a:p>
            <a:r>
              <a:rPr lang="en-US" dirty="0"/>
              <a:t>You can find stories you otherwise wouldn’t be able to</a:t>
            </a:r>
          </a:p>
          <a:p>
            <a:r>
              <a:rPr lang="en-US" dirty="0" smtClean="0"/>
              <a:t>There’s </a:t>
            </a:r>
            <a:r>
              <a:rPr lang="en-US" dirty="0" smtClean="0"/>
              <a:t>more and more data out there that sources will point you to so you should know how to use it</a:t>
            </a:r>
          </a:p>
          <a:p>
            <a:r>
              <a:rPr lang="en-US" dirty="0" smtClean="0"/>
              <a:t>You will become a valuable asset to any </a:t>
            </a:r>
            <a:r>
              <a:rPr lang="en-US" dirty="0" smtClean="0"/>
              <a:t>newsroom</a:t>
            </a:r>
          </a:p>
          <a:p>
            <a:endParaRPr lang="en-US" dirty="0"/>
          </a:p>
          <a:p>
            <a:endParaRPr lang="en-US" dirty="0"/>
          </a:p>
        </p:txBody>
      </p:sp>
    </p:spTree>
    <p:extLst>
      <p:ext uri="{BB962C8B-B14F-4D97-AF65-F5344CB8AC3E}">
        <p14:creationId xmlns:p14="http://schemas.microsoft.com/office/powerpoint/2010/main" val="179350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 data set of mind</a:t>
            </a:r>
            <a:endParaRPr lang="en-US" dirty="0"/>
          </a:p>
        </p:txBody>
      </p:sp>
      <p:sp>
        <p:nvSpPr>
          <p:cNvPr id="3" name="Content Placeholder 2"/>
          <p:cNvSpPr>
            <a:spLocks noGrp="1"/>
          </p:cNvSpPr>
          <p:nvPr>
            <p:ph idx="1"/>
          </p:nvPr>
        </p:nvSpPr>
        <p:spPr>
          <a:xfrm>
            <a:off x="2231136" y="2638044"/>
            <a:ext cx="7729728" cy="3725434"/>
          </a:xfrm>
        </p:spPr>
        <p:txBody>
          <a:bodyPr>
            <a:normAutofit/>
          </a:bodyPr>
          <a:lstStyle/>
          <a:p>
            <a:pPr lvl="0"/>
            <a:r>
              <a:rPr lang="en-US" dirty="0"/>
              <a:t>Always think: is there a document or database to back this up</a:t>
            </a:r>
            <a:r>
              <a:rPr lang="en-US" dirty="0" smtClean="0"/>
              <a:t>?</a:t>
            </a:r>
            <a:endParaRPr lang="en-US" dirty="0"/>
          </a:p>
          <a:p>
            <a:pPr lvl="0"/>
            <a:r>
              <a:rPr lang="en-US" dirty="0" smtClean="0"/>
              <a:t>Data </a:t>
            </a:r>
            <a:r>
              <a:rPr lang="en-US" dirty="0"/>
              <a:t>is one source, not the source </a:t>
            </a:r>
            <a:endParaRPr lang="en-US" dirty="0" smtClean="0"/>
          </a:p>
          <a:p>
            <a:pPr lvl="0"/>
            <a:r>
              <a:rPr lang="en-US" dirty="0" smtClean="0"/>
              <a:t>Remember</a:t>
            </a:r>
            <a:r>
              <a:rPr lang="en-US" dirty="0"/>
              <a:t>: data is never “perfect” </a:t>
            </a:r>
            <a:endParaRPr lang="en-US" dirty="0" smtClean="0"/>
          </a:p>
          <a:p>
            <a:pPr lvl="0"/>
            <a:r>
              <a:rPr lang="en-US" dirty="0" smtClean="0"/>
              <a:t>CAR </a:t>
            </a:r>
            <a:r>
              <a:rPr lang="en-US" dirty="0"/>
              <a:t>doesn’t replace solid street reporting skills</a:t>
            </a:r>
          </a:p>
          <a:p>
            <a:endParaRPr lang="en-US" dirty="0" smtClean="0"/>
          </a:p>
          <a:p>
            <a:pPr marL="0" indent="0" algn="ctr">
              <a:buNone/>
            </a:pPr>
            <a:r>
              <a:rPr lang="en-US" sz="2500" i="1" dirty="0"/>
              <a:t>Let’s look through different examples of data journalism and what they accomplish.</a:t>
            </a:r>
          </a:p>
          <a:p>
            <a:endParaRPr lang="en-US" dirty="0"/>
          </a:p>
        </p:txBody>
      </p:sp>
    </p:spTree>
    <p:extLst>
      <p:ext uri="{BB962C8B-B14F-4D97-AF65-F5344CB8AC3E}">
        <p14:creationId xmlns:p14="http://schemas.microsoft.com/office/powerpoint/2010/main" val="18827206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Investigate the scope of a problem</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5035" y="2359025"/>
            <a:ext cx="9109965" cy="4259909"/>
          </a:xfrm>
        </p:spPr>
      </p:pic>
    </p:spTree>
    <p:extLst>
      <p:ext uri="{BB962C8B-B14F-4D97-AF65-F5344CB8AC3E}">
        <p14:creationId xmlns:p14="http://schemas.microsoft.com/office/powerpoint/2010/main" val="20036273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 data sources together to learn something new</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0008" y="2359025"/>
            <a:ext cx="8165074" cy="429577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0328" y="2256218"/>
            <a:ext cx="2541514" cy="4501388"/>
          </a:xfrm>
          <a:prstGeom prst="rect">
            <a:avLst/>
          </a:prstGeom>
        </p:spPr>
      </p:pic>
    </p:spTree>
    <p:extLst>
      <p:ext uri="{BB962C8B-B14F-4D97-AF65-F5344CB8AC3E}">
        <p14:creationId xmlns:p14="http://schemas.microsoft.com/office/powerpoint/2010/main" val="7992232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4700" y="964692"/>
            <a:ext cx="8089900" cy="1188720"/>
          </a:xfrm>
        </p:spPr>
        <p:txBody>
          <a:bodyPr/>
          <a:lstStyle/>
          <a:p>
            <a:r>
              <a:rPr lang="en-US" dirty="0" smtClean="0"/>
              <a:t>Explain why the problem matters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155" y="2346325"/>
            <a:ext cx="7095845" cy="3980106"/>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9650" y="2346325"/>
            <a:ext cx="5911065" cy="3977845"/>
          </a:xfrm>
          <a:prstGeom prst="rect">
            <a:avLst/>
          </a:prstGeom>
        </p:spPr>
      </p:pic>
    </p:spTree>
    <p:extLst>
      <p:ext uri="{BB962C8B-B14F-4D97-AF65-F5344CB8AC3E}">
        <p14:creationId xmlns:p14="http://schemas.microsoft.com/office/powerpoint/2010/main" val="6364978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964692"/>
            <a:ext cx="8051800" cy="1188720"/>
          </a:xfrm>
        </p:spPr>
        <p:txBody>
          <a:bodyPr/>
          <a:lstStyle/>
          <a:p>
            <a:r>
              <a:rPr lang="en-US" dirty="0" smtClean="0"/>
              <a:t>Use data as the starting point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6516" y="2536825"/>
            <a:ext cx="6588984" cy="390967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8100" y="2333625"/>
            <a:ext cx="3820586" cy="4419384"/>
          </a:xfrm>
          <a:prstGeom prst="rect">
            <a:avLst/>
          </a:prstGeom>
        </p:spPr>
      </p:pic>
    </p:spTree>
    <p:extLst>
      <p:ext uri="{BB962C8B-B14F-4D97-AF65-F5344CB8AC3E}">
        <p14:creationId xmlns:p14="http://schemas.microsoft.com/office/powerpoint/2010/main" val="399657208"/>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4495</TotalTime>
  <Words>1672</Words>
  <Application>Microsoft Macintosh PowerPoint</Application>
  <PresentationFormat>Widescreen</PresentationFormat>
  <Paragraphs>172</Paragraphs>
  <Slides>34</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Calibri</vt:lpstr>
      <vt:lpstr>Gill Sans MT</vt:lpstr>
      <vt:lpstr>Arial</vt:lpstr>
      <vt:lpstr>Parcel</vt:lpstr>
      <vt:lpstr>Using data to tell stories</vt:lpstr>
      <vt:lpstr>PowerPoint Presentation</vt:lpstr>
      <vt:lpstr>Data journalism in seven steps</vt:lpstr>
      <vt:lpstr>Why is data journalism important?</vt:lpstr>
      <vt:lpstr>Getting a data set of mind</vt:lpstr>
      <vt:lpstr>Investigate the scope of a problem</vt:lpstr>
      <vt:lpstr>Combine data sources together to learn something new</vt:lpstr>
      <vt:lpstr>Explain why the problem matters</vt:lpstr>
      <vt:lpstr>Use data as the starting point</vt:lpstr>
      <vt:lpstr>Investigate someone’s statements </vt:lpstr>
      <vt:lpstr>The water users project</vt:lpstr>
      <vt:lpstr>The water users project</vt:lpstr>
      <vt:lpstr>The prop 47 project</vt:lpstr>
      <vt:lpstr>The prop 47 project</vt:lpstr>
      <vt:lpstr>The prop 47 project</vt:lpstr>
      <vt:lpstr>The prop 47 project</vt:lpstr>
      <vt:lpstr>The prop 47 project</vt:lpstr>
      <vt:lpstr>EXAMPLES OF bad DATA JOURNALISM</vt:lpstr>
      <vt:lpstr>Examples of bad data journalism</vt:lpstr>
      <vt:lpstr>Examples of bad data journalism</vt:lpstr>
      <vt:lpstr>EXAMPLES OF bad DATA JOURNALISM</vt:lpstr>
      <vt:lpstr>How to avoid bad data journalism</vt:lpstr>
      <vt:lpstr>How to handle bad data</vt:lpstr>
      <vt:lpstr>tools for analyzing data</vt:lpstr>
      <vt:lpstr>excel</vt:lpstr>
      <vt:lpstr>sql</vt:lpstr>
      <vt:lpstr>python</vt:lpstr>
      <vt:lpstr>Tools for analyzing geocoded data</vt:lpstr>
      <vt:lpstr>datawrapper</vt:lpstr>
      <vt:lpstr>tableau</vt:lpstr>
      <vt:lpstr>arcgis</vt:lpstr>
      <vt:lpstr>Tools for scraping webpages</vt:lpstr>
      <vt:lpstr>Other data tools: graph databases</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data to tell stories</dc:title>
  <dc:creator>Castellano, Jill</dc:creator>
  <cp:lastModifiedBy>Jill Castellano</cp:lastModifiedBy>
  <cp:revision>62</cp:revision>
  <dcterms:created xsi:type="dcterms:W3CDTF">2017-08-18T19:12:48Z</dcterms:created>
  <dcterms:modified xsi:type="dcterms:W3CDTF">2017-08-21T22:43:09Z</dcterms:modified>
</cp:coreProperties>
</file>